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83"/>
  </p:notesMasterIdLst>
  <p:sldIdLst>
    <p:sldId id="256" r:id="rId2"/>
    <p:sldId id="257" r:id="rId3"/>
    <p:sldId id="259" r:id="rId4"/>
    <p:sldId id="258"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4" r:id="rId42"/>
    <p:sldId id="335" r:id="rId43"/>
    <p:sldId id="331" r:id="rId44"/>
    <p:sldId id="336" r:id="rId45"/>
    <p:sldId id="337" r:id="rId46"/>
    <p:sldId id="338" r:id="rId47"/>
    <p:sldId id="339" r:id="rId48"/>
    <p:sldId id="340" r:id="rId49"/>
    <p:sldId id="341" r:id="rId50"/>
    <p:sldId id="342" r:id="rId51"/>
    <p:sldId id="343" r:id="rId52"/>
    <p:sldId id="344" r:id="rId53"/>
    <p:sldId id="345" r:id="rId54"/>
    <p:sldId id="346" r:id="rId55"/>
    <p:sldId id="347" r:id="rId56"/>
    <p:sldId id="348" r:id="rId57"/>
    <p:sldId id="349" r:id="rId58"/>
    <p:sldId id="350" r:id="rId59"/>
    <p:sldId id="351" r:id="rId60"/>
    <p:sldId id="352" r:id="rId61"/>
    <p:sldId id="353" r:id="rId62"/>
    <p:sldId id="354" r:id="rId63"/>
    <p:sldId id="355" r:id="rId64"/>
    <p:sldId id="356" r:id="rId65"/>
    <p:sldId id="357" r:id="rId66"/>
    <p:sldId id="358" r:id="rId67"/>
    <p:sldId id="359" r:id="rId68"/>
    <p:sldId id="360" r:id="rId69"/>
    <p:sldId id="361" r:id="rId70"/>
    <p:sldId id="362" r:id="rId71"/>
    <p:sldId id="364" r:id="rId72"/>
    <p:sldId id="365" r:id="rId73"/>
    <p:sldId id="366" r:id="rId74"/>
    <p:sldId id="367" r:id="rId75"/>
    <p:sldId id="368" r:id="rId76"/>
    <p:sldId id="369" r:id="rId77"/>
    <p:sldId id="370" r:id="rId78"/>
    <p:sldId id="371" r:id="rId79"/>
    <p:sldId id="373" r:id="rId80"/>
    <p:sldId id="333" r:id="rId81"/>
    <p:sldId id="294" r:id="rId82"/>
  </p:sldIdLst>
  <p:sldSz cx="9144000" cy="5143500" type="screen16x9"/>
  <p:notesSz cx="6858000" cy="9144000"/>
  <p:embeddedFontLst>
    <p:embeddedFont>
      <p:font typeface="Arvo" panose="020B0604020202020204" charset="0"/>
      <p:regular r:id="rId84"/>
      <p:bold r:id="rId85"/>
      <p:italic r:id="rId86"/>
      <p:boldItalic r:id="rId87"/>
    </p:embeddedFont>
    <p:embeddedFont>
      <p:font typeface="Roboto Condensed" panose="020B0604020202020204" charset="0"/>
      <p:regular r:id="rId88"/>
      <p:bold r:id="rId89"/>
      <p:italic r:id="rId90"/>
      <p:boldItalic r:id="rId91"/>
    </p:embeddedFont>
    <p:embeddedFont>
      <p:font typeface="Roboto Condensed Light" panose="020B0604020202020204" charset="0"/>
      <p:regular r:id="rId92"/>
      <p:bold r:id="rId93"/>
      <p:italic r:id="rId94"/>
      <p:boldItalic r:id="rId95"/>
    </p:embeddedFont>
    <p:embeddedFont>
      <p:font typeface="Microsoft JhengHei UI Light" panose="020B0304030504040204" pitchFamily="34" charset="-120"/>
      <p:regular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39" autoAdjust="0"/>
    <p:restoredTop sz="95033" autoAdjust="0"/>
  </p:normalViewPr>
  <p:slideViewPr>
    <p:cSldViewPr snapToGrid="0">
      <p:cViewPr varScale="1">
        <p:scale>
          <a:sx n="127" d="100"/>
          <a:sy n="127" d="100"/>
        </p:scale>
        <p:origin x="19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52664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30088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69256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2385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804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6316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5198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24512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9302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158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6926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7109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05793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72020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83246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79671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8958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7290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97612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1777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39528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5722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53171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41005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8630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64893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25973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3672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12719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307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7567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05241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09187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9179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6964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2061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36735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11817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42776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3976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5481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824151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1646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3092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8715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150664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40611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92503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02618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80220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8069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18964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639450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04108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898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95206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539863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754566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89863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91587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453146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8193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530829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391442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5477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233066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66070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638182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59838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90379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773305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12019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2209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51943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781708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657edcabb3_9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657edcabb3_9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1" i="0" u="none" strike="noStrike" cap="none" dirty="0">
                <a:solidFill>
                  <a:srgbClr val="000000"/>
                </a:solidFill>
                <a:effectLst/>
                <a:latin typeface="Arial"/>
                <a:ea typeface="Arial"/>
                <a:cs typeface="Arial"/>
                <a:sym typeface="Arial"/>
              </a:rPr>
              <a:t>1) HTML là gì ?</a:t>
            </a:r>
          </a:p>
          <a:p>
            <a:r>
              <a:rPr lang="vi-VN" sz="1100" b="0" i="0" u="none" strike="noStrike" cap="none" dirty="0">
                <a:solidFill>
                  <a:srgbClr val="000000"/>
                </a:solidFill>
                <a:effectLst/>
                <a:latin typeface="Arial"/>
                <a:ea typeface="Arial"/>
                <a:cs typeface="Arial"/>
                <a:sym typeface="Arial"/>
              </a:rPr>
              <a:t>- HTML là chữ viết tắt của cụm từ HyperText Markup Language (ngôn ngữ đánh dấu siêu văn bản)</a:t>
            </a:r>
          </a:p>
          <a:p>
            <a:r>
              <a:rPr lang="vi-VN" sz="1100" b="0" i="0" u="none" strike="noStrike" cap="none" dirty="0">
                <a:solidFill>
                  <a:srgbClr val="000000"/>
                </a:solidFill>
                <a:effectLst/>
                <a:latin typeface="Arial"/>
                <a:ea typeface="Arial"/>
                <a:cs typeface="Arial"/>
                <a:sym typeface="Arial"/>
              </a:rPr>
              <a:t>- HTML dùng để tạo ra các trang web, những nội dung mà chúng ta nhìn thấy trên trang web (chẳng hạn như: văn bản, hình ảnh, âm thanh, video, . . . .) chính là những thứ được xây dựng dựa trên các </a:t>
            </a:r>
            <a:r>
              <a:rPr lang="vi-VN" sz="1100" b="0" i="0" u="sng" strike="noStrike" cap="none" dirty="0">
                <a:solidFill>
                  <a:srgbClr val="000000"/>
                </a:solidFill>
                <a:effectLst/>
                <a:latin typeface="Arial"/>
                <a:ea typeface="Arial"/>
                <a:cs typeface="Arial"/>
                <a:sym typeface="Arial"/>
              </a:rPr>
              <a:t>thẻ HTML</a:t>
            </a:r>
            <a:r>
              <a:rPr lang="vi-V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85153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15" name="Google Shape;15;p2"/>
          <p:cNvSpPr/>
          <p:nvPr/>
        </p:nvSpPr>
        <p:spPr>
          <a:xfrm rot="10800000" flipH="1">
            <a:off x="1" y="1090762"/>
            <a:ext cx="9158063" cy="296191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84582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chemeClr val="lt1">
            <a:alpha val="76000"/>
          </a:schemeClr>
        </a:solidFill>
        <a:effectLst/>
      </p:bgPr>
    </p:bg>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dirty="0"/>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1" name="Picture 10">
            <a:extLst>
              <a:ext uri="{FF2B5EF4-FFF2-40B4-BE49-F238E27FC236}">
                <a16:creationId xmlns:a16="http://schemas.microsoft.com/office/drawing/2014/main" id="{1D87AB62-41AA-442B-B2A4-C982A9F8F5BA}"/>
              </a:ext>
            </a:extLst>
          </p:cNvPr>
          <p:cNvPicPr>
            <a:picLocks noChangeAspect="1"/>
          </p:cNvPicPr>
          <p:nvPr userDrawn="1"/>
        </p:nvPicPr>
        <p:blipFill>
          <a:blip r:embed="rId2"/>
          <a:stretch>
            <a:fillRect/>
          </a:stretch>
        </p:blipFill>
        <p:spPr>
          <a:xfrm>
            <a:off x="0" y="1105530"/>
            <a:ext cx="9144000" cy="293244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 name="Picture 2">
            <a:extLst>
              <a:ext uri="{FF2B5EF4-FFF2-40B4-BE49-F238E27FC236}">
                <a16:creationId xmlns:a16="http://schemas.microsoft.com/office/drawing/2014/main" id="{5A657D60-F916-4FAB-9A5D-E3A1534AE30A}"/>
              </a:ext>
            </a:extLst>
          </p:cNvPr>
          <p:cNvPicPr>
            <a:picLocks noChangeAspect="1"/>
          </p:cNvPicPr>
          <p:nvPr userDrawn="1"/>
        </p:nvPicPr>
        <p:blipFill>
          <a:blip r:embed="rId2"/>
          <a:stretch>
            <a:fillRect/>
          </a:stretch>
        </p:blipFill>
        <p:spPr>
          <a:xfrm>
            <a:off x="0" y="1105530"/>
            <a:ext cx="9144000" cy="293244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visualsvn.com/server/download/"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hyperlink" Target="https://tortoisesvn.net/downloads.html"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riouxsvn.com/" TargetMode="External"/><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1" y="110836"/>
            <a:ext cx="9144000" cy="785091"/>
          </a:xfrm>
          <a:prstGeom prst="rect">
            <a:avLst/>
          </a:prstGeom>
          <a:solidFill>
            <a:schemeClr val="accent3">
              <a:lumMod val="20000"/>
              <a:lumOff val="8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vi-VN" sz="3200" cap="all" dirty="0">
                <a:solidFill>
                  <a:srgbClr val="C00000"/>
                </a:solidFill>
                <a:effectLst>
                  <a:outerShdw blurRad="38100" dist="38100" dir="2700000" algn="tl">
                    <a:srgbClr val="000000">
                      <a:alpha val="43137"/>
                    </a:srgbClr>
                  </a:outerShdw>
                </a:effectLst>
              </a:rPr>
              <a:t>Công cụ và môi trường phát triển phần mềm</a:t>
            </a:r>
            <a:endParaRPr lang="vi-VN" sz="3200" cap="all" dirty="0">
              <a:solidFill>
                <a:srgbClr val="C00000"/>
              </a:solidFill>
            </a:endParaRPr>
          </a:p>
        </p:txBody>
      </p:sp>
      <p:sp>
        <p:nvSpPr>
          <p:cNvPr id="3" name="Google Shape;184;p11">
            <a:extLst>
              <a:ext uri="{FF2B5EF4-FFF2-40B4-BE49-F238E27FC236}">
                <a16:creationId xmlns:a16="http://schemas.microsoft.com/office/drawing/2014/main" id="{D781F5C2-4638-4451-ADD1-2D5C245969F6}"/>
              </a:ext>
            </a:extLst>
          </p:cNvPr>
          <p:cNvSpPr txBox="1">
            <a:spLocks/>
          </p:cNvSpPr>
          <p:nvPr/>
        </p:nvSpPr>
        <p:spPr>
          <a:xfrm>
            <a:off x="0" y="1229297"/>
            <a:ext cx="1838036" cy="3870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9pPr>
          </a:lstStyle>
          <a:p>
            <a:r>
              <a:rPr lang="en-US" sz="2800" dirty="0">
                <a:solidFill>
                  <a:schemeClr val="bg1"/>
                </a:solidFill>
              </a:rPr>
              <a:t>CHƯƠNG 2: </a:t>
            </a:r>
          </a:p>
        </p:txBody>
      </p:sp>
      <p:sp>
        <p:nvSpPr>
          <p:cNvPr id="4" name="Google Shape;184;p11">
            <a:extLst>
              <a:ext uri="{FF2B5EF4-FFF2-40B4-BE49-F238E27FC236}">
                <a16:creationId xmlns:a16="http://schemas.microsoft.com/office/drawing/2014/main" id="{03A0C054-648A-4DF1-AC3C-0FF7F6BEF30F}"/>
              </a:ext>
            </a:extLst>
          </p:cNvPr>
          <p:cNvSpPr txBox="1">
            <a:spLocks/>
          </p:cNvSpPr>
          <p:nvPr/>
        </p:nvSpPr>
        <p:spPr>
          <a:xfrm>
            <a:off x="-1" y="1949735"/>
            <a:ext cx="9144000" cy="10806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9pPr>
          </a:lstStyle>
          <a:p>
            <a:pPr algn="ctr"/>
            <a:r>
              <a:rPr lang="en-US" sz="3600" dirty="0">
                <a:solidFill>
                  <a:schemeClr val="bg1"/>
                </a:solidFill>
              </a:rPr>
              <a:t>VERSION CONTROL</a:t>
            </a:r>
            <a:endParaRPr lang="en-US" sz="3200" dirty="0">
              <a:solidFill>
                <a:schemeClr val="bg1"/>
              </a:solidFill>
            </a:endParaRPr>
          </a:p>
        </p:txBody>
      </p:sp>
      <p:pic>
        <p:nvPicPr>
          <p:cNvPr id="11" name="Picture 10">
            <a:extLst>
              <a:ext uri="{FF2B5EF4-FFF2-40B4-BE49-F238E27FC236}">
                <a16:creationId xmlns:a16="http://schemas.microsoft.com/office/drawing/2014/main" id="{3748CB08-25E1-453B-802F-A8F3E2CD44CB}"/>
              </a:ext>
            </a:extLst>
          </p:cNvPr>
          <p:cNvPicPr>
            <a:picLocks noChangeAspect="1"/>
          </p:cNvPicPr>
          <p:nvPr/>
        </p:nvPicPr>
        <p:blipFill>
          <a:blip r:embed="rId3"/>
          <a:stretch>
            <a:fillRect/>
          </a:stretch>
        </p:blipFill>
        <p:spPr>
          <a:xfrm>
            <a:off x="184728" y="4130097"/>
            <a:ext cx="2987211" cy="957985"/>
          </a:xfrm>
          <a:prstGeom prst="rect">
            <a:avLst/>
          </a:prstGeom>
        </p:spPr>
      </p:pic>
      <p:sp>
        <p:nvSpPr>
          <p:cNvPr id="7" name="Rectangle 6">
            <a:extLst>
              <a:ext uri="{FF2B5EF4-FFF2-40B4-BE49-F238E27FC236}">
                <a16:creationId xmlns:a16="http://schemas.microsoft.com/office/drawing/2014/main" id="{82A4F7EB-5794-4F10-AA09-9956421E640E}"/>
              </a:ext>
            </a:extLst>
          </p:cNvPr>
          <p:cNvSpPr/>
          <p:nvPr/>
        </p:nvSpPr>
        <p:spPr>
          <a:xfrm>
            <a:off x="4321708" y="3472873"/>
            <a:ext cx="4627417" cy="1615209"/>
          </a:xfrm>
          <a:prstGeom prst="rect">
            <a:avLst/>
          </a:prstGeom>
          <a:ln>
            <a:noFill/>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L="285750" indent="-285750">
              <a:lnSpc>
                <a:spcPct val="150000"/>
              </a:lnSpc>
              <a:buClr>
                <a:schemeClr val="accent6"/>
              </a:buClr>
              <a:buFont typeface="Wingdings" panose="05000000000000000000" pitchFamily="2" charset="2"/>
              <a:buChar char="v"/>
            </a:pPr>
            <a:r>
              <a:rPr lang="en-US" sz="1800" b="1" dirty="0" err="1" smtClean="0"/>
              <a:t>Giảng</a:t>
            </a:r>
            <a:r>
              <a:rPr lang="en-US" sz="1800" b="1" dirty="0" smtClean="0"/>
              <a:t> </a:t>
            </a:r>
            <a:r>
              <a:rPr lang="en-US" sz="1800" b="1" dirty="0" err="1"/>
              <a:t>viên</a:t>
            </a:r>
            <a:r>
              <a:rPr lang="en-US" sz="1800" b="1" dirty="0"/>
              <a:t>: </a:t>
            </a:r>
            <a:r>
              <a:rPr lang="en-US" sz="1800" b="1" dirty="0" err="1"/>
              <a:t>Ths</a:t>
            </a:r>
            <a:r>
              <a:rPr lang="en-US" sz="1800" b="1" dirty="0"/>
              <a:t> Phan </a:t>
            </a:r>
            <a:r>
              <a:rPr lang="en-US" sz="1800" b="1" dirty="0" err="1"/>
              <a:t>Thanh</a:t>
            </a:r>
            <a:r>
              <a:rPr lang="en-US" sz="1800" b="1" dirty="0"/>
              <a:t> </a:t>
            </a:r>
            <a:r>
              <a:rPr lang="en-US" sz="1800" b="1" dirty="0" err="1"/>
              <a:t>Hy</a:t>
            </a:r>
            <a:endParaRPr lang="en-US" sz="1800" b="1" dirty="0"/>
          </a:p>
          <a:p>
            <a:pPr marL="285750" indent="-285750">
              <a:lnSpc>
                <a:spcPct val="150000"/>
              </a:lnSpc>
              <a:buClr>
                <a:schemeClr val="accent6"/>
              </a:buClr>
              <a:buFont typeface="Wingdings" panose="05000000000000000000" pitchFamily="2" charset="2"/>
              <a:buChar char="v"/>
            </a:pPr>
            <a:r>
              <a:rPr lang="en-US" sz="1800" b="1" dirty="0"/>
              <a:t>Email: hypt@ptithcm.edu.vn</a:t>
            </a:r>
          </a:p>
          <a:p>
            <a:pPr marL="285750" indent="-285750">
              <a:lnSpc>
                <a:spcPct val="150000"/>
              </a:lnSpc>
              <a:buClr>
                <a:schemeClr val="accent6"/>
              </a:buClr>
              <a:buFont typeface="Wingdings" panose="05000000000000000000" pitchFamily="2" charset="2"/>
              <a:buChar char="v"/>
            </a:pPr>
            <a:r>
              <a:rPr lang="en-US" sz="1800" b="1" dirty="0"/>
              <a:t>Mobile/</a:t>
            </a:r>
            <a:r>
              <a:rPr lang="en-US" sz="1800" b="1" dirty="0" err="1"/>
              <a:t>Zalo</a:t>
            </a:r>
            <a:r>
              <a:rPr lang="en-US" sz="1800" b="1" dirty="0"/>
              <a:t>: 0348873328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42970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err="1">
                <a:latin typeface="+mj-lt"/>
                <a:ea typeface="Microsoft JhengHei UI Light" panose="020B0304030504040204" pitchFamily="34" charset="-120"/>
                <a:cs typeface="Times New Roman" panose="02020603050405020304" pitchFamily="18" charset="0"/>
              </a:rPr>
              <a:t>Các</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khái</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niệm</a:t>
            </a:r>
            <a:r>
              <a:rPr lang="en-US" sz="3200" dirty="0">
                <a:latin typeface="+mj-lt"/>
                <a:ea typeface="Microsoft JhengHei UI Light" panose="020B0304030504040204" pitchFamily="34" charset="-120"/>
                <a:cs typeface="Times New Roman" panose="02020603050405020304" pitchFamily="18" charset="0"/>
              </a:rPr>
              <a:t>:</a:t>
            </a:r>
          </a:p>
          <a:p>
            <a:pPr marL="74295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Conflict: xung đột mã nguồn giữa nhiều phiên bản làm việc khác nhau</a:t>
            </a:r>
          </a:p>
          <a:p>
            <a:pPr marL="74295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Update, Get lastest version, Fetch/ Pull: Lấy mã nguồn mới nhất từ Repository về local</a:t>
            </a:r>
          </a:p>
          <a:p>
            <a:pPr marL="74295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Merge: kết hợp sự thay đổi mã nguồn từ server và phiên bản làm việc</a:t>
            </a:r>
          </a:p>
          <a:p>
            <a:pPr marL="74295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Branch/ Branching: các nhánh làm việc</a:t>
            </a:r>
          </a:p>
          <a:p>
            <a:pPr marL="74295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Push: đưa mã nguồn lên Repository</a:t>
            </a: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187523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42970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err="1">
                <a:latin typeface="+mj-lt"/>
                <a:ea typeface="Microsoft JhengHei UI Light" panose="020B0304030504040204" pitchFamily="34" charset="-120"/>
                <a:cs typeface="Times New Roman" panose="02020603050405020304" pitchFamily="18" charset="0"/>
              </a:rPr>
              <a:t>Quản</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lý</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phiên</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bản</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tập</a:t>
            </a:r>
            <a:r>
              <a:rPr lang="en-US" sz="3200" dirty="0">
                <a:latin typeface="+mj-lt"/>
                <a:ea typeface="Microsoft JhengHei UI Light" panose="020B0304030504040204" pitchFamily="34" charset="-120"/>
                <a:cs typeface="Times New Roman" panose="02020603050405020304" pitchFamily="18" charset="0"/>
              </a:rPr>
              <a:t> trung:</a:t>
            </a: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5" name="Picture 2" descr="http://homes.cs.washington.edu/~mernst/advice/version-control.html" title="Centralized version control">
            <a:extLst>
              <a:ext uri="{FF2B5EF4-FFF2-40B4-BE49-F238E27FC236}">
                <a16:creationId xmlns:a16="http://schemas.microsoft.com/office/drawing/2014/main" id="{CA3ED528-350A-4B5D-9B15-5FED7EF3D07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7" r="-2229" b="-3001"/>
          <a:stretch/>
        </p:blipFill>
        <p:spPr bwMode="auto">
          <a:xfrm>
            <a:off x="1866901" y="1385615"/>
            <a:ext cx="5139690" cy="3604133"/>
          </a:xfrm>
          <a:prstGeom prst="roundRect">
            <a:avLst>
              <a:gd name="adj" fmla="val 1320"/>
            </a:avLst>
          </a:prstGeom>
          <a:solidFill>
            <a:srgbClr val="FFFFFF"/>
          </a:solidFill>
          <a:ln>
            <a:solidFill>
              <a:srgbClr val="002060"/>
            </a:solidFill>
          </a:ln>
        </p:spPr>
      </p:pic>
    </p:spTree>
    <p:extLst>
      <p:ext uri="{BB962C8B-B14F-4D97-AF65-F5344CB8AC3E}">
        <p14:creationId xmlns:p14="http://schemas.microsoft.com/office/powerpoint/2010/main" val="2024755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42970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err="1">
                <a:latin typeface="+mj-lt"/>
                <a:ea typeface="Microsoft JhengHei UI Light" panose="020B0304030504040204" pitchFamily="34" charset="-120"/>
                <a:cs typeface="Times New Roman" panose="02020603050405020304" pitchFamily="18" charset="0"/>
              </a:rPr>
              <a:t>Quản</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lý</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phiên</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bản</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phân</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tán</a:t>
            </a:r>
            <a:r>
              <a:rPr lang="en-US" sz="3200" dirty="0">
                <a:latin typeface="+mj-lt"/>
                <a:ea typeface="Microsoft JhengHei UI Light" panose="020B0304030504040204" pitchFamily="34" charset="-120"/>
                <a:cs typeface="Times New Roman" panose="02020603050405020304" pitchFamily="18" charset="0"/>
              </a:rPr>
              <a:t>:</a:t>
            </a: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8" name="Picture 2" descr="Distributed version control">
            <a:extLst>
              <a:ext uri="{FF2B5EF4-FFF2-40B4-BE49-F238E27FC236}">
                <a16:creationId xmlns:a16="http://schemas.microsoft.com/office/drawing/2014/main" id="{52967D7D-A2B6-4293-938E-22D130DB79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71" t="-1474" r="-2269" b="-3131"/>
          <a:stretch/>
        </p:blipFill>
        <p:spPr bwMode="auto">
          <a:xfrm>
            <a:off x="2251710" y="1382887"/>
            <a:ext cx="4785690" cy="3693303"/>
          </a:xfrm>
          <a:prstGeom prst="roundRect">
            <a:avLst>
              <a:gd name="adj" fmla="val 4324"/>
            </a:avLst>
          </a:prstGeom>
          <a:solidFill>
            <a:srgbClr val="FFFFFF"/>
          </a:solidFill>
          <a:ln>
            <a:solidFill>
              <a:srgbClr val="002060"/>
            </a:solidFill>
          </a:ln>
        </p:spPr>
      </p:pic>
    </p:spTree>
    <p:extLst>
      <p:ext uri="{BB962C8B-B14F-4D97-AF65-F5344CB8AC3E}">
        <p14:creationId xmlns:p14="http://schemas.microsoft.com/office/powerpoint/2010/main" val="3029383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42970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Lock – Modify – Unlock:</a:t>
            </a:r>
          </a:p>
          <a:p>
            <a:pPr marL="1085850" lvl="1" indent="-457200">
              <a:buFont typeface="Wingdings" panose="05000000000000000000" pitchFamily="2" charset="2"/>
              <a:buChar char="Ø"/>
              <a:defRPr/>
            </a:pPr>
            <a:r>
              <a:rPr lang="vi-VN" sz="3200" dirty="0">
                <a:latin typeface="+mj-lt"/>
                <a:ea typeface="Microsoft JhengHei UI Light" panose="020B0304030504040204" pitchFamily="34" charset="-120"/>
                <a:cs typeface="Times New Roman" panose="02020603050405020304" pitchFamily="18" charset="0"/>
              </a:rPr>
              <a:t>Tại một thời điểm chỉ có một dev chỉnh sửa được trên files</a:t>
            </a:r>
          </a:p>
          <a:p>
            <a:pPr marL="1085850" lvl="1" indent="-457200">
              <a:buFont typeface="Wingdings" panose="05000000000000000000" pitchFamily="2" charset="2"/>
              <a:buChar char="Ø"/>
              <a:defRPr/>
            </a:pPr>
            <a:r>
              <a:rPr lang="vi-VN" sz="3200" dirty="0">
                <a:latin typeface="+mj-lt"/>
                <a:ea typeface="Microsoft JhengHei UI Light" panose="020B0304030504040204" pitchFamily="34" charset="-120"/>
                <a:cs typeface="Times New Roman" panose="02020603050405020304" pitchFamily="18" charset="0"/>
              </a:rPr>
              <a:t>Các dev khác muốn chỉnh sửa cùng một file phải đợi user giữ file unlock</a:t>
            </a:r>
          </a:p>
          <a:p>
            <a:pPr marL="1085850" lvl="1" indent="-457200">
              <a:buFont typeface="Wingdings" panose="05000000000000000000" pitchFamily="2" charset="2"/>
              <a:buChar char="Ø"/>
              <a:defRPr/>
            </a:pPr>
            <a:r>
              <a:rPr lang="vi-VN" sz="3200" dirty="0">
                <a:latin typeface="+mj-lt"/>
                <a:ea typeface="Microsoft JhengHei UI Light" panose="020B0304030504040204" pitchFamily="34" charset="-120"/>
                <a:cs typeface="Times New Roman" panose="02020603050405020304" pitchFamily="18" charset="0"/>
              </a:rPr>
              <a:t>Không xảy ra trường hợp conflicts mã nguồn</a:t>
            </a:r>
          </a:p>
          <a:p>
            <a:pPr marL="1085850" lvl="1" indent="-457200">
              <a:buFont typeface="Wingdings" panose="05000000000000000000" pitchFamily="2" charset="2"/>
              <a:buChar char="Ø"/>
              <a:defRPr/>
            </a:pPr>
            <a:r>
              <a:rPr lang="vi-VN" sz="3200" dirty="0">
                <a:latin typeface="+mj-lt"/>
                <a:ea typeface="Microsoft JhengHei UI Light" panose="020B0304030504040204" pitchFamily="34" charset="-120"/>
                <a:cs typeface="Times New Roman" panose="02020603050405020304" pitchFamily="18" charset="0"/>
              </a:rPr>
              <a:t>Ít được sử dụng</a:t>
            </a:r>
          </a:p>
          <a:p>
            <a:pPr marL="628650" lvl="1">
              <a:defRPr/>
            </a:pPr>
            <a:r>
              <a:rPr lang="en-US" sz="3200" dirty="0">
                <a:latin typeface="+mj-lt"/>
                <a:ea typeface="Microsoft JhengHei UI Light" panose="020B0304030504040204" pitchFamily="34" charset="-120"/>
                <a:cs typeface="Times New Roman" panose="02020603050405020304" pitchFamily="18" charset="0"/>
              </a:rPr>
              <a:t>		</a:t>
            </a:r>
            <a:r>
              <a:rPr lang="vi-VN" sz="3200" dirty="0">
                <a:latin typeface="+mj-lt"/>
                <a:ea typeface="Microsoft JhengHei UI Light" panose="020B0304030504040204" pitchFamily="34" charset="-120"/>
                <a:cs typeface="Times New Roman" panose="02020603050405020304" pitchFamily="18" charset="0"/>
              </a:rPr>
              <a:t>VD: Visual soucesafe, svn, git, tfs</a:t>
            </a:r>
          </a:p>
          <a:p>
            <a:pPr marL="630936" lvl="1" indent="-457200">
              <a:buFont typeface="Wingdings" panose="05000000000000000000" pitchFamily="2" charset="2"/>
              <a:buChar char="q"/>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2244055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749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Lock – Modify – Unlock:</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3" name="Picture 2">
            <a:extLst>
              <a:ext uri="{FF2B5EF4-FFF2-40B4-BE49-F238E27FC236}">
                <a16:creationId xmlns:a16="http://schemas.microsoft.com/office/drawing/2014/main" id="{4F934E8C-4F5D-4B86-AF27-209DAB54667C}"/>
              </a:ext>
            </a:extLst>
          </p:cNvPr>
          <p:cNvPicPr>
            <a:picLocks noChangeAspect="1"/>
          </p:cNvPicPr>
          <p:nvPr/>
        </p:nvPicPr>
        <p:blipFill rotWithShape="1">
          <a:blip r:embed="rId3"/>
          <a:srcRect l="31750" t="42889" r="24500" b="13556"/>
          <a:stretch/>
        </p:blipFill>
        <p:spPr>
          <a:xfrm>
            <a:off x="1434370" y="1351034"/>
            <a:ext cx="6183630" cy="3462842"/>
          </a:xfrm>
          <a:prstGeom prst="rect">
            <a:avLst/>
          </a:prstGeom>
          <a:ln>
            <a:solidFill>
              <a:srgbClr val="002060"/>
            </a:solidFill>
          </a:ln>
        </p:spPr>
      </p:pic>
    </p:spTree>
    <p:extLst>
      <p:ext uri="{BB962C8B-B14F-4D97-AF65-F5344CB8AC3E}">
        <p14:creationId xmlns:p14="http://schemas.microsoft.com/office/powerpoint/2010/main" val="2867034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749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Lock – Modify – Unlock:</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4" name="Picture 3">
            <a:extLst>
              <a:ext uri="{FF2B5EF4-FFF2-40B4-BE49-F238E27FC236}">
                <a16:creationId xmlns:a16="http://schemas.microsoft.com/office/drawing/2014/main" id="{DD8C0B1C-6A7E-4B8D-9509-FE493B7D6E3B}"/>
              </a:ext>
            </a:extLst>
          </p:cNvPr>
          <p:cNvPicPr>
            <a:picLocks noChangeAspect="1"/>
          </p:cNvPicPr>
          <p:nvPr/>
        </p:nvPicPr>
        <p:blipFill rotWithShape="1">
          <a:blip r:embed="rId3"/>
          <a:srcRect l="30499" t="40889" r="25001" b="13333"/>
          <a:stretch/>
        </p:blipFill>
        <p:spPr>
          <a:xfrm>
            <a:off x="1319165" y="1345506"/>
            <a:ext cx="6232754" cy="3606594"/>
          </a:xfrm>
          <a:prstGeom prst="rect">
            <a:avLst/>
          </a:prstGeom>
          <a:ln>
            <a:solidFill>
              <a:srgbClr val="002060"/>
            </a:solidFill>
          </a:ln>
        </p:spPr>
      </p:pic>
    </p:spTree>
    <p:extLst>
      <p:ext uri="{BB962C8B-B14F-4D97-AF65-F5344CB8AC3E}">
        <p14:creationId xmlns:p14="http://schemas.microsoft.com/office/powerpoint/2010/main" val="117150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749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Lock – Modify – Unlock:</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8" name="Picture 7">
            <a:extLst>
              <a:ext uri="{FF2B5EF4-FFF2-40B4-BE49-F238E27FC236}">
                <a16:creationId xmlns:a16="http://schemas.microsoft.com/office/drawing/2014/main" id="{6A881B5E-E0CF-491E-BF04-079ACD72E332}"/>
              </a:ext>
            </a:extLst>
          </p:cNvPr>
          <p:cNvPicPr>
            <a:picLocks noChangeAspect="1"/>
          </p:cNvPicPr>
          <p:nvPr/>
        </p:nvPicPr>
        <p:blipFill rotWithShape="1">
          <a:blip r:embed="rId3"/>
          <a:srcRect l="32125" t="40222" r="24000" b="13556"/>
          <a:stretch/>
        </p:blipFill>
        <p:spPr>
          <a:xfrm>
            <a:off x="1417320" y="1335271"/>
            <a:ext cx="6103400" cy="3616829"/>
          </a:xfrm>
          <a:prstGeom prst="rect">
            <a:avLst/>
          </a:prstGeom>
          <a:ln>
            <a:solidFill>
              <a:srgbClr val="002060"/>
            </a:solidFill>
          </a:ln>
        </p:spPr>
      </p:pic>
    </p:spTree>
    <p:extLst>
      <p:ext uri="{BB962C8B-B14F-4D97-AF65-F5344CB8AC3E}">
        <p14:creationId xmlns:p14="http://schemas.microsoft.com/office/powerpoint/2010/main" val="2889058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749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Lock – Modify – Unlock:</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5" name="Picture 4">
            <a:extLst>
              <a:ext uri="{FF2B5EF4-FFF2-40B4-BE49-F238E27FC236}">
                <a16:creationId xmlns:a16="http://schemas.microsoft.com/office/drawing/2014/main" id="{0BE23DB7-2C21-4FD9-BE13-B6DFE593E1F6}"/>
              </a:ext>
            </a:extLst>
          </p:cNvPr>
          <p:cNvPicPr>
            <a:picLocks noChangeAspect="1"/>
          </p:cNvPicPr>
          <p:nvPr/>
        </p:nvPicPr>
        <p:blipFill rotWithShape="1">
          <a:blip r:embed="rId3"/>
          <a:srcRect l="32000" t="40222" r="28875" b="15149"/>
          <a:stretch/>
        </p:blipFill>
        <p:spPr>
          <a:xfrm>
            <a:off x="1725930" y="1304963"/>
            <a:ext cx="5824113" cy="3736937"/>
          </a:xfrm>
          <a:prstGeom prst="rect">
            <a:avLst/>
          </a:prstGeom>
          <a:ln>
            <a:solidFill>
              <a:srgbClr val="002060"/>
            </a:solidFill>
          </a:ln>
        </p:spPr>
      </p:pic>
    </p:spTree>
    <p:extLst>
      <p:ext uri="{BB962C8B-B14F-4D97-AF65-F5344CB8AC3E}">
        <p14:creationId xmlns:p14="http://schemas.microsoft.com/office/powerpoint/2010/main" val="109579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749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Lock – Modify – Unlock:</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3" name="Picture 2">
            <a:extLst>
              <a:ext uri="{FF2B5EF4-FFF2-40B4-BE49-F238E27FC236}">
                <a16:creationId xmlns:a16="http://schemas.microsoft.com/office/drawing/2014/main" id="{59E674AF-7B76-4C28-A6DC-84A695B08CCD}"/>
              </a:ext>
            </a:extLst>
          </p:cNvPr>
          <p:cNvPicPr>
            <a:picLocks noChangeAspect="1"/>
          </p:cNvPicPr>
          <p:nvPr/>
        </p:nvPicPr>
        <p:blipFill rotWithShape="1">
          <a:blip r:embed="rId3"/>
          <a:srcRect l="30750" t="40667" r="26000" b="13111"/>
          <a:stretch/>
        </p:blipFill>
        <p:spPr>
          <a:xfrm>
            <a:off x="1451610" y="1434513"/>
            <a:ext cx="6000750" cy="3607387"/>
          </a:xfrm>
          <a:prstGeom prst="rect">
            <a:avLst/>
          </a:prstGeom>
          <a:ln>
            <a:solidFill>
              <a:srgbClr val="002060"/>
            </a:solidFill>
          </a:ln>
        </p:spPr>
      </p:pic>
    </p:spTree>
    <p:extLst>
      <p:ext uri="{BB962C8B-B14F-4D97-AF65-F5344CB8AC3E}">
        <p14:creationId xmlns:p14="http://schemas.microsoft.com/office/powerpoint/2010/main" val="3779598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749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Lock – Modify – Unlock:</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4" name="Picture 3">
            <a:extLst>
              <a:ext uri="{FF2B5EF4-FFF2-40B4-BE49-F238E27FC236}">
                <a16:creationId xmlns:a16="http://schemas.microsoft.com/office/drawing/2014/main" id="{2F135EBA-D38E-4D36-AE1D-E5DB2359F0A5}"/>
              </a:ext>
            </a:extLst>
          </p:cNvPr>
          <p:cNvPicPr>
            <a:picLocks noChangeAspect="1"/>
          </p:cNvPicPr>
          <p:nvPr/>
        </p:nvPicPr>
        <p:blipFill rotWithShape="1">
          <a:blip r:embed="rId3"/>
          <a:srcRect l="32374" t="40667" r="26625" b="13333"/>
          <a:stretch/>
        </p:blipFill>
        <p:spPr>
          <a:xfrm>
            <a:off x="1485900" y="1302097"/>
            <a:ext cx="5783580" cy="3650003"/>
          </a:xfrm>
          <a:prstGeom prst="rect">
            <a:avLst/>
          </a:prstGeom>
          <a:ln>
            <a:solidFill>
              <a:srgbClr val="002060"/>
            </a:solidFill>
          </a:ln>
        </p:spPr>
      </p:pic>
    </p:spTree>
    <p:extLst>
      <p:ext uri="{BB962C8B-B14F-4D97-AF65-F5344CB8AC3E}">
        <p14:creationId xmlns:p14="http://schemas.microsoft.com/office/powerpoint/2010/main" val="3389341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N</a:t>
            </a:r>
            <a:r>
              <a:rPr lang="en" dirty="0"/>
              <a:t>ỘI DUNG:</a:t>
            </a:r>
            <a:endParaRPr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 Placeholder 6">
            <a:extLst>
              <a:ext uri="{FF2B5EF4-FFF2-40B4-BE49-F238E27FC236}">
                <a16:creationId xmlns:a16="http://schemas.microsoft.com/office/drawing/2014/main" id="{A4D469F1-905D-4AEE-95B0-D499C473E99E}"/>
              </a:ext>
            </a:extLst>
          </p:cNvPr>
          <p:cNvSpPr>
            <a:spLocks noGrp="1"/>
          </p:cNvSpPr>
          <p:nvPr>
            <p:ph type="body" idx="2"/>
          </p:nvPr>
        </p:nvSpPr>
        <p:spPr>
          <a:xfrm>
            <a:off x="387310" y="1506155"/>
            <a:ext cx="8718089" cy="3288145"/>
          </a:xfrm>
        </p:spPr>
        <p:txBody>
          <a:bodyPr/>
          <a:lstStyle/>
          <a:p>
            <a:pPr marL="558800" indent="-457200">
              <a:buClr>
                <a:schemeClr val="tx1">
                  <a:lumMod val="60000"/>
                  <a:lumOff val="40000"/>
                </a:schemeClr>
              </a:buClr>
              <a:buSzPct val="100000"/>
              <a:buFont typeface="+mj-lt"/>
              <a:buAutoNum type="arabicPeriod"/>
            </a:pPr>
            <a:r>
              <a:rPr lang="en-US" sz="2800" b="1" dirty="0">
                <a:solidFill>
                  <a:srgbClr val="C00000"/>
                </a:solidFill>
                <a:latin typeface="+mj-lt"/>
              </a:rPr>
              <a:t>GIỚI THIỆU VERSION CONTROL</a:t>
            </a:r>
          </a:p>
          <a:p>
            <a:pPr marL="558800" indent="-457200">
              <a:buClr>
                <a:schemeClr val="tx1">
                  <a:lumMod val="60000"/>
                  <a:lumOff val="40000"/>
                </a:schemeClr>
              </a:buClr>
              <a:buSzPct val="100000"/>
              <a:buFont typeface="+mj-lt"/>
              <a:buAutoNum type="arabicPeriod"/>
            </a:pPr>
            <a:r>
              <a:rPr lang="en-US" sz="2800" b="1" dirty="0">
                <a:solidFill>
                  <a:srgbClr val="C00000"/>
                </a:solidFill>
                <a:latin typeface="+mj-lt"/>
              </a:rPr>
              <a:t>HƯỚNG DẪN CÀI ĐẶT VÀ SỬ DỤNG SVN</a:t>
            </a:r>
          </a:p>
          <a:p>
            <a:pPr marL="558800" indent="-457200">
              <a:buClr>
                <a:schemeClr val="tx1">
                  <a:lumMod val="60000"/>
                  <a:lumOff val="40000"/>
                </a:schemeClr>
              </a:buClr>
              <a:buSzPct val="100000"/>
              <a:buFont typeface="+mj-lt"/>
              <a:buAutoNum type="arabicPeriod"/>
            </a:pPr>
            <a:r>
              <a:rPr lang="en-US" sz="2800" b="1" dirty="0">
                <a:solidFill>
                  <a:srgbClr val="C00000"/>
                </a:solidFill>
                <a:latin typeface="+mj-lt"/>
              </a:rPr>
              <a:t>THỰC HÀNH VERSION CONTROL VỚI SVN</a:t>
            </a:r>
          </a:p>
          <a:p>
            <a:pPr marL="558800" indent="-457200">
              <a:buClr>
                <a:schemeClr val="tx1">
                  <a:lumMod val="60000"/>
                  <a:lumOff val="40000"/>
                </a:schemeClr>
              </a:buClr>
              <a:buSzPct val="100000"/>
              <a:buFont typeface="+mj-lt"/>
              <a:buAutoNum type="arabicPeriod"/>
            </a:pPr>
            <a:endParaRPr lang="en-US" sz="2800" b="1" dirty="0">
              <a:solidFill>
                <a:srgbClr val="C00000"/>
              </a:solidFill>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749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Lock – Modify – Unlock:</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3" name="Picture 2">
            <a:extLst>
              <a:ext uri="{FF2B5EF4-FFF2-40B4-BE49-F238E27FC236}">
                <a16:creationId xmlns:a16="http://schemas.microsoft.com/office/drawing/2014/main" id="{39721BB9-4F91-40E0-96D5-A89C88BC83BF}"/>
              </a:ext>
            </a:extLst>
          </p:cNvPr>
          <p:cNvPicPr>
            <a:picLocks noChangeAspect="1"/>
          </p:cNvPicPr>
          <p:nvPr/>
        </p:nvPicPr>
        <p:blipFill rotWithShape="1">
          <a:blip r:embed="rId3"/>
          <a:srcRect l="31500" t="40000" r="24875" b="12889"/>
          <a:stretch/>
        </p:blipFill>
        <p:spPr>
          <a:xfrm>
            <a:off x="1566788" y="1453285"/>
            <a:ext cx="5759841" cy="3498815"/>
          </a:xfrm>
          <a:prstGeom prst="rect">
            <a:avLst/>
          </a:prstGeom>
          <a:ln>
            <a:solidFill>
              <a:srgbClr val="002060"/>
            </a:solidFill>
          </a:ln>
        </p:spPr>
      </p:pic>
    </p:spTree>
    <p:extLst>
      <p:ext uri="{BB962C8B-B14F-4D97-AF65-F5344CB8AC3E}">
        <p14:creationId xmlns:p14="http://schemas.microsoft.com/office/powerpoint/2010/main" val="1856098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0" y="1259234"/>
            <a:ext cx="9339715" cy="29355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Copy – Modify – Merge:</a:t>
            </a:r>
          </a:p>
          <a:p>
            <a:pPr marL="1085850" lvl="1" indent="-457200">
              <a:buFont typeface="Wingdings" panose="05000000000000000000" pitchFamily="2" charset="2"/>
              <a:buChar char="Ø"/>
              <a:defRPr/>
            </a:pPr>
            <a:r>
              <a:rPr lang="vi-VN" sz="3200" dirty="0">
                <a:latin typeface="+mn-lt"/>
                <a:ea typeface="Microsoft JhengHei UI Light" panose="020B0304030504040204" pitchFamily="34" charset="-120"/>
                <a:cs typeface="Times New Roman" panose="02020603050405020304" pitchFamily="18" charset="0"/>
              </a:rPr>
              <a:t>Tại một thời điểm nhiều dev có thể chỉnh sửa trên cùng files</a:t>
            </a:r>
          </a:p>
          <a:p>
            <a:pPr marL="1085850" lvl="1" indent="-457200">
              <a:buFont typeface="Wingdings" panose="05000000000000000000" pitchFamily="2" charset="2"/>
              <a:buChar char="Ø"/>
              <a:defRPr/>
            </a:pPr>
            <a:r>
              <a:rPr lang="vi-VN" sz="3200" dirty="0">
                <a:latin typeface="+mn-lt"/>
                <a:ea typeface="Microsoft JhengHei UI Light" panose="020B0304030504040204" pitchFamily="34" charset="-120"/>
                <a:cs typeface="Times New Roman" panose="02020603050405020304" pitchFamily="18" charset="0"/>
              </a:rPr>
              <a:t>Xảy ra hiện tượng conflicts mã nguồn </a:t>
            </a:r>
          </a:p>
          <a:p>
            <a:pPr marL="628650" lvl="1">
              <a:defRPr/>
            </a:pPr>
            <a:r>
              <a:rPr lang="en-US" sz="3200" dirty="0">
                <a:latin typeface="+mn-lt"/>
                <a:ea typeface="Microsoft JhengHei UI Light" panose="020B0304030504040204" pitchFamily="34" charset="-120"/>
                <a:cs typeface="Times New Roman" panose="02020603050405020304" pitchFamily="18" charset="0"/>
              </a:rPr>
              <a:t>		</a:t>
            </a:r>
            <a:r>
              <a:rPr lang="vi-VN" sz="3200" dirty="0">
                <a:latin typeface="+mn-lt"/>
                <a:ea typeface="Microsoft JhengHei UI Light" panose="020B0304030504040204" pitchFamily="34" charset="-120"/>
                <a:cs typeface="Times New Roman" panose="02020603050405020304" pitchFamily="18" charset="0"/>
              </a:rPr>
              <a:t>VD: SVN, GIT, TFS</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373161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pic>
        <p:nvPicPr>
          <p:cNvPr id="3" name="Picture 2">
            <a:extLst>
              <a:ext uri="{FF2B5EF4-FFF2-40B4-BE49-F238E27FC236}">
                <a16:creationId xmlns:a16="http://schemas.microsoft.com/office/drawing/2014/main" id="{FD4F7735-E990-4BEA-8867-1662604E0FFB}"/>
              </a:ext>
            </a:extLst>
          </p:cNvPr>
          <p:cNvPicPr>
            <a:picLocks noChangeAspect="1"/>
          </p:cNvPicPr>
          <p:nvPr/>
        </p:nvPicPr>
        <p:blipFill rotWithShape="1">
          <a:blip r:embed="rId3"/>
          <a:srcRect l="32126" t="38667" r="25750" b="13333"/>
          <a:stretch/>
        </p:blipFill>
        <p:spPr>
          <a:xfrm>
            <a:off x="1531620" y="1028709"/>
            <a:ext cx="5875020" cy="3765591"/>
          </a:xfrm>
          <a:prstGeom prst="rect">
            <a:avLst/>
          </a:prstGeom>
          <a:ln>
            <a:solidFill>
              <a:srgbClr val="002060"/>
            </a:solidFill>
          </a:ln>
        </p:spPr>
      </p:pic>
    </p:spTree>
    <p:extLst>
      <p:ext uri="{BB962C8B-B14F-4D97-AF65-F5344CB8AC3E}">
        <p14:creationId xmlns:p14="http://schemas.microsoft.com/office/powerpoint/2010/main" val="509089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pic>
        <p:nvPicPr>
          <p:cNvPr id="4" name="Picture 3">
            <a:extLst>
              <a:ext uri="{FF2B5EF4-FFF2-40B4-BE49-F238E27FC236}">
                <a16:creationId xmlns:a16="http://schemas.microsoft.com/office/drawing/2014/main" id="{E6E65124-4E1E-4ABA-8FBE-69BFB660ED24}"/>
              </a:ext>
            </a:extLst>
          </p:cNvPr>
          <p:cNvPicPr>
            <a:picLocks noChangeAspect="1"/>
          </p:cNvPicPr>
          <p:nvPr/>
        </p:nvPicPr>
        <p:blipFill rotWithShape="1">
          <a:blip r:embed="rId3"/>
          <a:srcRect l="32750" t="42222" r="25750" b="13334"/>
          <a:stretch/>
        </p:blipFill>
        <p:spPr>
          <a:xfrm>
            <a:off x="1365790" y="1027908"/>
            <a:ext cx="6252210" cy="3766392"/>
          </a:xfrm>
          <a:prstGeom prst="rect">
            <a:avLst/>
          </a:prstGeom>
          <a:ln>
            <a:solidFill>
              <a:srgbClr val="002060"/>
            </a:solidFill>
          </a:ln>
        </p:spPr>
      </p:pic>
    </p:spTree>
    <p:extLst>
      <p:ext uri="{BB962C8B-B14F-4D97-AF65-F5344CB8AC3E}">
        <p14:creationId xmlns:p14="http://schemas.microsoft.com/office/powerpoint/2010/main" val="3458945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pic>
        <p:nvPicPr>
          <p:cNvPr id="3" name="Picture 2">
            <a:extLst>
              <a:ext uri="{FF2B5EF4-FFF2-40B4-BE49-F238E27FC236}">
                <a16:creationId xmlns:a16="http://schemas.microsoft.com/office/drawing/2014/main" id="{1A9E097C-EB6A-4F80-BA18-CE63DD249544}"/>
              </a:ext>
            </a:extLst>
          </p:cNvPr>
          <p:cNvPicPr>
            <a:picLocks noChangeAspect="1"/>
          </p:cNvPicPr>
          <p:nvPr/>
        </p:nvPicPr>
        <p:blipFill rotWithShape="1">
          <a:blip r:embed="rId3"/>
          <a:srcRect l="32250" t="40444" r="24500" b="13778"/>
          <a:stretch/>
        </p:blipFill>
        <p:spPr>
          <a:xfrm>
            <a:off x="1182910" y="994410"/>
            <a:ext cx="6435090" cy="3831296"/>
          </a:xfrm>
          <a:prstGeom prst="rect">
            <a:avLst/>
          </a:prstGeom>
          <a:ln>
            <a:solidFill>
              <a:srgbClr val="002060"/>
            </a:solidFill>
          </a:ln>
        </p:spPr>
      </p:pic>
    </p:spTree>
    <p:extLst>
      <p:ext uri="{BB962C8B-B14F-4D97-AF65-F5344CB8AC3E}">
        <p14:creationId xmlns:p14="http://schemas.microsoft.com/office/powerpoint/2010/main" val="3502266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pic>
        <p:nvPicPr>
          <p:cNvPr id="4" name="Picture 3">
            <a:extLst>
              <a:ext uri="{FF2B5EF4-FFF2-40B4-BE49-F238E27FC236}">
                <a16:creationId xmlns:a16="http://schemas.microsoft.com/office/drawing/2014/main" id="{3BC66929-CB93-4BE8-9A29-DDDF563BEDF5}"/>
              </a:ext>
            </a:extLst>
          </p:cNvPr>
          <p:cNvPicPr>
            <a:picLocks noChangeAspect="1"/>
          </p:cNvPicPr>
          <p:nvPr/>
        </p:nvPicPr>
        <p:blipFill rotWithShape="1">
          <a:blip r:embed="rId3"/>
          <a:srcRect l="31375" t="40889" r="26000" b="13777"/>
          <a:stretch/>
        </p:blipFill>
        <p:spPr>
          <a:xfrm>
            <a:off x="1228630" y="971920"/>
            <a:ext cx="6389370" cy="3822380"/>
          </a:xfrm>
          <a:prstGeom prst="rect">
            <a:avLst/>
          </a:prstGeom>
          <a:ln>
            <a:solidFill>
              <a:srgbClr val="002060"/>
            </a:solidFill>
          </a:ln>
        </p:spPr>
      </p:pic>
    </p:spTree>
    <p:extLst>
      <p:ext uri="{BB962C8B-B14F-4D97-AF65-F5344CB8AC3E}">
        <p14:creationId xmlns:p14="http://schemas.microsoft.com/office/powerpoint/2010/main" val="2141462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pic>
        <p:nvPicPr>
          <p:cNvPr id="3" name="Picture 2">
            <a:extLst>
              <a:ext uri="{FF2B5EF4-FFF2-40B4-BE49-F238E27FC236}">
                <a16:creationId xmlns:a16="http://schemas.microsoft.com/office/drawing/2014/main" id="{E10079D6-A124-40D5-BCBC-35487AB9F3FF}"/>
              </a:ext>
            </a:extLst>
          </p:cNvPr>
          <p:cNvPicPr>
            <a:picLocks noChangeAspect="1"/>
          </p:cNvPicPr>
          <p:nvPr/>
        </p:nvPicPr>
        <p:blipFill rotWithShape="1">
          <a:blip r:embed="rId3"/>
          <a:srcRect l="31125" t="42222" r="25250" b="14222"/>
          <a:stretch/>
        </p:blipFill>
        <p:spPr>
          <a:xfrm>
            <a:off x="1091565" y="1042843"/>
            <a:ext cx="6960870" cy="3909257"/>
          </a:xfrm>
          <a:prstGeom prst="rect">
            <a:avLst/>
          </a:prstGeom>
          <a:ln>
            <a:solidFill>
              <a:srgbClr val="002060"/>
            </a:solidFill>
          </a:ln>
        </p:spPr>
      </p:pic>
    </p:spTree>
    <p:extLst>
      <p:ext uri="{BB962C8B-B14F-4D97-AF65-F5344CB8AC3E}">
        <p14:creationId xmlns:p14="http://schemas.microsoft.com/office/powerpoint/2010/main" val="135913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pic>
        <p:nvPicPr>
          <p:cNvPr id="4" name="Picture 3">
            <a:extLst>
              <a:ext uri="{FF2B5EF4-FFF2-40B4-BE49-F238E27FC236}">
                <a16:creationId xmlns:a16="http://schemas.microsoft.com/office/drawing/2014/main" id="{1B747EA2-598C-40D6-A59E-949E7AF174E2}"/>
              </a:ext>
            </a:extLst>
          </p:cNvPr>
          <p:cNvPicPr>
            <a:picLocks noChangeAspect="1"/>
          </p:cNvPicPr>
          <p:nvPr/>
        </p:nvPicPr>
        <p:blipFill rotWithShape="1">
          <a:blip r:embed="rId3"/>
          <a:srcRect l="31625" t="42000" r="24625" b="14444"/>
          <a:stretch/>
        </p:blipFill>
        <p:spPr>
          <a:xfrm>
            <a:off x="1246309" y="1035237"/>
            <a:ext cx="6651381" cy="3724773"/>
          </a:xfrm>
          <a:prstGeom prst="rect">
            <a:avLst/>
          </a:prstGeom>
          <a:ln>
            <a:solidFill>
              <a:srgbClr val="002060"/>
            </a:solidFill>
          </a:ln>
        </p:spPr>
      </p:pic>
    </p:spTree>
    <p:extLst>
      <p:ext uri="{BB962C8B-B14F-4D97-AF65-F5344CB8AC3E}">
        <p14:creationId xmlns:p14="http://schemas.microsoft.com/office/powerpoint/2010/main" val="1061355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pic>
        <p:nvPicPr>
          <p:cNvPr id="3" name="Picture 2">
            <a:extLst>
              <a:ext uri="{FF2B5EF4-FFF2-40B4-BE49-F238E27FC236}">
                <a16:creationId xmlns:a16="http://schemas.microsoft.com/office/drawing/2014/main" id="{1B5563B5-5027-4504-B158-28F28753A065}"/>
              </a:ext>
            </a:extLst>
          </p:cNvPr>
          <p:cNvPicPr>
            <a:picLocks noChangeAspect="1"/>
          </p:cNvPicPr>
          <p:nvPr/>
        </p:nvPicPr>
        <p:blipFill rotWithShape="1">
          <a:blip r:embed="rId3"/>
          <a:srcRect l="32078" t="42279" r="23797" b="13578"/>
          <a:stretch/>
        </p:blipFill>
        <p:spPr>
          <a:xfrm>
            <a:off x="1084863" y="960121"/>
            <a:ext cx="6784127" cy="3817620"/>
          </a:xfrm>
          <a:prstGeom prst="rect">
            <a:avLst/>
          </a:prstGeom>
          <a:ln>
            <a:solidFill>
              <a:srgbClr val="002060"/>
            </a:solidFill>
          </a:ln>
        </p:spPr>
      </p:pic>
    </p:spTree>
    <p:extLst>
      <p:ext uri="{BB962C8B-B14F-4D97-AF65-F5344CB8AC3E}">
        <p14:creationId xmlns:p14="http://schemas.microsoft.com/office/powerpoint/2010/main" val="3320536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0" y="939194"/>
            <a:ext cx="8915400" cy="29355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Distributed Version control:</a:t>
            </a:r>
          </a:p>
          <a:p>
            <a:pPr marL="1085850" lvl="1" indent="-457200">
              <a:buFont typeface="Wingdings" panose="05000000000000000000" pitchFamily="2" charset="2"/>
              <a:buChar char="Ø"/>
              <a:defRPr/>
            </a:pPr>
            <a:r>
              <a:rPr lang="vi-VN" sz="3200" dirty="0">
                <a:latin typeface="+mn-lt"/>
                <a:ea typeface="Microsoft JhengHei UI Light" panose="020B0304030504040204" pitchFamily="34" charset="-120"/>
                <a:cs typeface="Times New Roman" panose="02020603050405020304" pitchFamily="18" charset="0"/>
              </a:rPr>
              <a:t>Mỗi user làm việc trên một local Repository nên không xảy ra trường hợp conflict trên mã nguồn local</a:t>
            </a:r>
          </a:p>
          <a:p>
            <a:pPr marL="1085850" lvl="1" indent="-457200">
              <a:buFont typeface="Wingdings" panose="05000000000000000000" pitchFamily="2" charset="2"/>
              <a:buChar char="Ø"/>
              <a:defRPr/>
            </a:pPr>
            <a:r>
              <a:rPr lang="vi-VN" sz="3200" dirty="0">
                <a:latin typeface="+mn-lt"/>
                <a:ea typeface="Microsoft JhengHei UI Light" panose="020B0304030504040204" pitchFamily="34" charset="-120"/>
                <a:cs typeface="Times New Roman" panose="02020603050405020304" pitchFamily="18" charset="0"/>
              </a:rPr>
              <a:t>Local Repository sẽ push code lên Repository trung tâm -&gt; xảy ra hiện tượng conflicts mã nguồn</a:t>
            </a:r>
          </a:p>
          <a:p>
            <a:pPr marL="628650" lvl="3">
              <a:defRPr/>
            </a:pPr>
            <a:r>
              <a:rPr lang="en-US" sz="3200" dirty="0">
                <a:latin typeface="+mn-lt"/>
                <a:ea typeface="Microsoft JhengHei UI Light" panose="020B0304030504040204" pitchFamily="34" charset="-120"/>
                <a:cs typeface="Times New Roman" panose="02020603050405020304" pitchFamily="18" charset="0"/>
              </a:rPr>
              <a:t>             </a:t>
            </a:r>
            <a:r>
              <a:rPr lang="vi-VN" sz="3200" dirty="0">
                <a:latin typeface="+mn-lt"/>
                <a:ea typeface="Microsoft JhengHei UI Light" panose="020B0304030504040204" pitchFamily="34" charset="-120"/>
                <a:cs typeface="Times New Roman" panose="02020603050405020304" pitchFamily="18" charset="0"/>
              </a:rPr>
              <a:t>VD: Git, Mercurial</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1702041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158724" y="3177312"/>
            <a:ext cx="6424956" cy="1182037"/>
          </a:xfrm>
          <a:prstGeom prst="rect">
            <a:avLst/>
          </a:prstGeom>
        </p:spPr>
        <p:txBody>
          <a:bodyPr spcFirstLastPara="1" wrap="square" lIns="91425" tIns="91425" rIns="91425" bIns="91425" anchor="b" anchorCtr="0">
            <a:noAutofit/>
          </a:bodyPr>
          <a:lstStyle/>
          <a:p>
            <a:pPr marL="101600">
              <a:buClr>
                <a:schemeClr val="accent5"/>
              </a:buClr>
            </a:pPr>
            <a:r>
              <a:rPr lang="en-US" sz="4000" dirty="0">
                <a:latin typeface="+mj-lt"/>
              </a:rPr>
              <a:t>GIỚI THIỆU </a:t>
            </a:r>
            <a:br>
              <a:rPr lang="en-US" sz="4000" dirty="0">
                <a:latin typeface="+mj-lt"/>
              </a:rPr>
            </a:br>
            <a:r>
              <a:rPr lang="en-US" sz="4000" dirty="0">
                <a:latin typeface="+mj-lt"/>
              </a:rPr>
              <a:t>VERSION CONTROL</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1</a:t>
            </a:r>
            <a:endParaRPr sz="3000" b="1" dirty="0">
              <a:solidFill>
                <a:srgbClr val="3F5378"/>
              </a:solidFill>
              <a:latin typeface="Roboto Condensed"/>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0" y="939194"/>
            <a:ext cx="8915400" cy="29355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Distributed Version control:</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3" name="Picture 2">
            <a:extLst>
              <a:ext uri="{FF2B5EF4-FFF2-40B4-BE49-F238E27FC236}">
                <a16:creationId xmlns:a16="http://schemas.microsoft.com/office/drawing/2014/main" id="{2072BB80-8E05-42B0-998B-C62857DABF61}"/>
              </a:ext>
            </a:extLst>
          </p:cNvPr>
          <p:cNvPicPr>
            <a:picLocks noChangeAspect="1"/>
          </p:cNvPicPr>
          <p:nvPr/>
        </p:nvPicPr>
        <p:blipFill rotWithShape="1">
          <a:blip r:embed="rId3"/>
          <a:srcRect l="32375" t="40444" r="23000" b="13111"/>
          <a:stretch/>
        </p:blipFill>
        <p:spPr>
          <a:xfrm>
            <a:off x="1691640" y="1579578"/>
            <a:ext cx="5760720" cy="3372522"/>
          </a:xfrm>
          <a:prstGeom prst="rect">
            <a:avLst/>
          </a:prstGeom>
          <a:ln>
            <a:solidFill>
              <a:srgbClr val="002060"/>
            </a:solidFill>
          </a:ln>
        </p:spPr>
      </p:pic>
    </p:spTree>
    <p:extLst>
      <p:ext uri="{BB962C8B-B14F-4D97-AF65-F5344CB8AC3E}">
        <p14:creationId xmlns:p14="http://schemas.microsoft.com/office/powerpoint/2010/main" val="1072429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0" y="939194"/>
            <a:ext cx="8915400" cy="29355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Distributed Version control:</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8" name="Picture 7">
            <a:extLst>
              <a:ext uri="{FF2B5EF4-FFF2-40B4-BE49-F238E27FC236}">
                <a16:creationId xmlns:a16="http://schemas.microsoft.com/office/drawing/2014/main" id="{3F2F8B27-D6F4-4271-9A51-D4144222EBAA}"/>
              </a:ext>
            </a:extLst>
          </p:cNvPr>
          <p:cNvPicPr>
            <a:picLocks noChangeAspect="1"/>
          </p:cNvPicPr>
          <p:nvPr/>
        </p:nvPicPr>
        <p:blipFill rotWithShape="1">
          <a:blip r:embed="rId3"/>
          <a:srcRect l="31999" t="40000" r="22626" b="15333"/>
          <a:stretch/>
        </p:blipFill>
        <p:spPr>
          <a:xfrm>
            <a:off x="1360170" y="1577340"/>
            <a:ext cx="5989320" cy="3316400"/>
          </a:xfrm>
          <a:prstGeom prst="rect">
            <a:avLst/>
          </a:prstGeom>
          <a:ln>
            <a:solidFill>
              <a:srgbClr val="002060"/>
            </a:solidFill>
          </a:ln>
        </p:spPr>
      </p:pic>
    </p:spTree>
    <p:extLst>
      <p:ext uri="{BB962C8B-B14F-4D97-AF65-F5344CB8AC3E}">
        <p14:creationId xmlns:p14="http://schemas.microsoft.com/office/powerpoint/2010/main" val="3314664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0" y="939194"/>
            <a:ext cx="8915400" cy="29355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Distributed Version control:</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3" name="Picture 2">
            <a:extLst>
              <a:ext uri="{FF2B5EF4-FFF2-40B4-BE49-F238E27FC236}">
                <a16:creationId xmlns:a16="http://schemas.microsoft.com/office/drawing/2014/main" id="{2A76FC88-EB0D-40DF-98A0-296BA0A4CA45}"/>
              </a:ext>
            </a:extLst>
          </p:cNvPr>
          <p:cNvPicPr>
            <a:picLocks noChangeAspect="1"/>
          </p:cNvPicPr>
          <p:nvPr/>
        </p:nvPicPr>
        <p:blipFill rotWithShape="1">
          <a:blip r:embed="rId3"/>
          <a:srcRect l="32250" t="37778" r="22500" b="13333"/>
          <a:stretch/>
        </p:blipFill>
        <p:spPr>
          <a:xfrm>
            <a:off x="1697355" y="1596985"/>
            <a:ext cx="5520690" cy="3355115"/>
          </a:xfrm>
          <a:prstGeom prst="rect">
            <a:avLst/>
          </a:prstGeom>
          <a:ln>
            <a:solidFill>
              <a:srgbClr val="002060"/>
            </a:solidFill>
          </a:ln>
        </p:spPr>
      </p:pic>
    </p:spTree>
    <p:extLst>
      <p:ext uri="{BB962C8B-B14F-4D97-AF65-F5344CB8AC3E}">
        <p14:creationId xmlns:p14="http://schemas.microsoft.com/office/powerpoint/2010/main" val="2421971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0" y="939194"/>
            <a:ext cx="8915400" cy="29355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Distributed Version control:</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4" name="Picture 3">
            <a:extLst>
              <a:ext uri="{FF2B5EF4-FFF2-40B4-BE49-F238E27FC236}">
                <a16:creationId xmlns:a16="http://schemas.microsoft.com/office/drawing/2014/main" id="{F30BEF1A-AB1B-4E12-B8FF-CE8F912835A9}"/>
              </a:ext>
            </a:extLst>
          </p:cNvPr>
          <p:cNvPicPr>
            <a:picLocks noChangeAspect="1"/>
          </p:cNvPicPr>
          <p:nvPr/>
        </p:nvPicPr>
        <p:blipFill rotWithShape="1">
          <a:blip r:embed="rId3"/>
          <a:srcRect l="29125" t="38000" r="22750" b="14667"/>
          <a:stretch/>
        </p:blipFill>
        <p:spPr>
          <a:xfrm>
            <a:off x="1257300" y="1549998"/>
            <a:ext cx="6149340" cy="3402102"/>
          </a:xfrm>
          <a:prstGeom prst="rect">
            <a:avLst/>
          </a:prstGeom>
          <a:ln>
            <a:solidFill>
              <a:srgbClr val="002060"/>
            </a:solidFill>
          </a:ln>
        </p:spPr>
      </p:pic>
    </p:spTree>
    <p:extLst>
      <p:ext uri="{BB962C8B-B14F-4D97-AF65-F5344CB8AC3E}">
        <p14:creationId xmlns:p14="http://schemas.microsoft.com/office/powerpoint/2010/main" val="3501825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0" y="939194"/>
            <a:ext cx="8915400" cy="29355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Distributed Version control:</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3" name="Picture 2">
            <a:extLst>
              <a:ext uri="{FF2B5EF4-FFF2-40B4-BE49-F238E27FC236}">
                <a16:creationId xmlns:a16="http://schemas.microsoft.com/office/drawing/2014/main" id="{B4E2DF40-B0A9-4DAB-870E-85999DF7855C}"/>
              </a:ext>
            </a:extLst>
          </p:cNvPr>
          <p:cNvPicPr>
            <a:picLocks noChangeAspect="1"/>
          </p:cNvPicPr>
          <p:nvPr/>
        </p:nvPicPr>
        <p:blipFill rotWithShape="1">
          <a:blip r:embed="rId3"/>
          <a:srcRect l="31250" t="37333" r="24000" b="16000"/>
          <a:stretch/>
        </p:blipFill>
        <p:spPr>
          <a:xfrm>
            <a:off x="1520190" y="1512564"/>
            <a:ext cx="5863590" cy="3439536"/>
          </a:xfrm>
          <a:prstGeom prst="rect">
            <a:avLst/>
          </a:prstGeom>
          <a:ln>
            <a:solidFill>
              <a:srgbClr val="002060"/>
            </a:solidFill>
          </a:ln>
        </p:spPr>
      </p:pic>
    </p:spTree>
    <p:extLst>
      <p:ext uri="{BB962C8B-B14F-4D97-AF65-F5344CB8AC3E}">
        <p14:creationId xmlns:p14="http://schemas.microsoft.com/office/powerpoint/2010/main" val="1114676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0" y="939194"/>
            <a:ext cx="8915400" cy="29355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Distributed Version control:</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4" name="Picture 3">
            <a:extLst>
              <a:ext uri="{FF2B5EF4-FFF2-40B4-BE49-F238E27FC236}">
                <a16:creationId xmlns:a16="http://schemas.microsoft.com/office/drawing/2014/main" id="{3D8DD2A9-27B6-461D-B839-C77719BDBEB5}"/>
              </a:ext>
            </a:extLst>
          </p:cNvPr>
          <p:cNvPicPr>
            <a:picLocks noChangeAspect="1"/>
          </p:cNvPicPr>
          <p:nvPr/>
        </p:nvPicPr>
        <p:blipFill rotWithShape="1">
          <a:blip r:embed="rId3"/>
          <a:srcRect l="31250" t="38445" r="24500" b="16222"/>
          <a:stretch/>
        </p:blipFill>
        <p:spPr>
          <a:xfrm>
            <a:off x="1337310" y="1533561"/>
            <a:ext cx="5932170" cy="3418539"/>
          </a:xfrm>
          <a:prstGeom prst="rect">
            <a:avLst/>
          </a:prstGeom>
          <a:ln>
            <a:solidFill>
              <a:srgbClr val="002060"/>
            </a:solidFill>
          </a:ln>
        </p:spPr>
      </p:pic>
    </p:spTree>
    <p:extLst>
      <p:ext uri="{BB962C8B-B14F-4D97-AF65-F5344CB8AC3E}">
        <p14:creationId xmlns:p14="http://schemas.microsoft.com/office/powerpoint/2010/main" val="13653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0" y="939194"/>
            <a:ext cx="8915400" cy="29355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Distributed Version control:</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3" name="Picture 2">
            <a:extLst>
              <a:ext uri="{FF2B5EF4-FFF2-40B4-BE49-F238E27FC236}">
                <a16:creationId xmlns:a16="http://schemas.microsoft.com/office/drawing/2014/main" id="{B8201326-EC6E-46AD-A2AE-A8C05C32665A}"/>
              </a:ext>
            </a:extLst>
          </p:cNvPr>
          <p:cNvPicPr>
            <a:picLocks noChangeAspect="1"/>
          </p:cNvPicPr>
          <p:nvPr/>
        </p:nvPicPr>
        <p:blipFill rotWithShape="1">
          <a:blip r:embed="rId3"/>
          <a:srcRect l="31750" t="37111" r="23500" b="15333"/>
          <a:stretch/>
        </p:blipFill>
        <p:spPr>
          <a:xfrm>
            <a:off x="1348740" y="1434362"/>
            <a:ext cx="6035040" cy="3607538"/>
          </a:xfrm>
          <a:prstGeom prst="rect">
            <a:avLst/>
          </a:prstGeom>
          <a:ln>
            <a:solidFill>
              <a:srgbClr val="002060"/>
            </a:solidFill>
          </a:ln>
        </p:spPr>
      </p:pic>
    </p:spTree>
    <p:extLst>
      <p:ext uri="{BB962C8B-B14F-4D97-AF65-F5344CB8AC3E}">
        <p14:creationId xmlns:p14="http://schemas.microsoft.com/office/powerpoint/2010/main" val="3794146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0" y="939194"/>
            <a:ext cx="8915400" cy="29355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Distributed Version control:</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4" name="Picture 3">
            <a:extLst>
              <a:ext uri="{FF2B5EF4-FFF2-40B4-BE49-F238E27FC236}">
                <a16:creationId xmlns:a16="http://schemas.microsoft.com/office/drawing/2014/main" id="{0D03CA78-4738-4E37-B74B-AAD59EA23EB8}"/>
              </a:ext>
            </a:extLst>
          </p:cNvPr>
          <p:cNvPicPr>
            <a:picLocks noChangeAspect="1"/>
          </p:cNvPicPr>
          <p:nvPr/>
        </p:nvPicPr>
        <p:blipFill rotWithShape="1">
          <a:blip r:embed="rId3"/>
          <a:srcRect l="32500" t="37333" r="22875" b="15778"/>
          <a:stretch/>
        </p:blipFill>
        <p:spPr>
          <a:xfrm>
            <a:off x="1451610" y="1493260"/>
            <a:ext cx="5852160" cy="3458840"/>
          </a:xfrm>
          <a:prstGeom prst="rect">
            <a:avLst/>
          </a:prstGeom>
          <a:ln>
            <a:solidFill>
              <a:srgbClr val="002060"/>
            </a:solidFill>
          </a:ln>
        </p:spPr>
      </p:pic>
    </p:spTree>
    <p:extLst>
      <p:ext uri="{BB962C8B-B14F-4D97-AF65-F5344CB8AC3E}">
        <p14:creationId xmlns:p14="http://schemas.microsoft.com/office/powerpoint/2010/main" val="3394219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527538" y="1418287"/>
            <a:ext cx="8387862" cy="23069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spcBef>
                <a:spcPts val="600"/>
              </a:spcBef>
              <a:spcAft>
                <a:spcPts val="600"/>
              </a:spcAft>
              <a:buFont typeface="Wingdings" panose="05000000000000000000" pitchFamily="2" charset="2"/>
              <a:buChar char="ü"/>
              <a:defRPr/>
            </a:pPr>
            <a:r>
              <a:rPr lang="en-US" sz="2800" dirty="0" err="1">
                <a:solidFill>
                  <a:schemeClr val="tx1">
                    <a:lumMod val="65000"/>
                    <a:lumOff val="35000"/>
                  </a:schemeClr>
                </a:solidFill>
                <a:latin typeface="Arial" panose="020B0604020202020204" pitchFamily="34" charset="0"/>
              </a:rPr>
              <a:t>Trách</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nhiệm</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của</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mỗi</a:t>
            </a:r>
            <a:r>
              <a:rPr lang="en-US" sz="2800" dirty="0">
                <a:solidFill>
                  <a:schemeClr val="tx1">
                    <a:lumMod val="65000"/>
                    <a:lumOff val="35000"/>
                  </a:schemeClr>
                </a:solidFill>
                <a:latin typeface="Arial" panose="020B0604020202020204" pitchFamily="34" charset="0"/>
              </a:rPr>
              <a:t> dev </a:t>
            </a:r>
            <a:r>
              <a:rPr lang="en-US" sz="2800" dirty="0" err="1">
                <a:solidFill>
                  <a:schemeClr val="tx1">
                    <a:lumMod val="65000"/>
                    <a:lumOff val="35000"/>
                  </a:schemeClr>
                </a:solidFill>
                <a:latin typeface="Arial" panose="020B0604020202020204" pitchFamily="34" charset="0"/>
              </a:rPr>
              <a:t>khi</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làm</a:t>
            </a:r>
            <a:r>
              <a:rPr lang="en-US" sz="2800" dirty="0">
                <a:solidFill>
                  <a:schemeClr val="tx1">
                    <a:lumMod val="65000"/>
                    <a:lumOff val="35000"/>
                  </a:schemeClr>
                </a:solidFill>
                <a:latin typeface="Arial" panose="020B0604020202020204" pitchFamily="34" charset="0"/>
              </a:rPr>
              <a:t> Teamwork</a:t>
            </a:r>
          </a:p>
          <a:p>
            <a:pPr marL="914400" lvl="1" indent="-457200">
              <a:spcBef>
                <a:spcPts val="600"/>
              </a:spcBef>
              <a:spcAft>
                <a:spcPts val="600"/>
              </a:spcAft>
              <a:buFont typeface="Wingdings" panose="05000000000000000000" pitchFamily="2" charset="2"/>
              <a:buChar char="q"/>
              <a:defRPr/>
            </a:pPr>
            <a:r>
              <a:rPr lang="en-US" sz="2800" dirty="0" err="1">
                <a:solidFill>
                  <a:schemeClr val="tx1">
                    <a:lumMod val="65000"/>
                    <a:lumOff val="35000"/>
                  </a:schemeClr>
                </a:solidFill>
                <a:latin typeface="Arial" panose="020B0604020202020204" pitchFamily="34" charset="0"/>
              </a:rPr>
              <a:t>Đảm</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bảo</a:t>
            </a:r>
            <a:r>
              <a:rPr lang="en-US" sz="2800" dirty="0">
                <a:solidFill>
                  <a:schemeClr val="tx1">
                    <a:lumMod val="65000"/>
                    <a:lumOff val="35000"/>
                  </a:schemeClr>
                </a:solidFill>
                <a:latin typeface="Arial" panose="020B0604020202020204" pitchFamily="34" charset="0"/>
              </a:rPr>
              <a:t> code </a:t>
            </a:r>
            <a:r>
              <a:rPr lang="en-US" sz="2800" dirty="0" err="1">
                <a:solidFill>
                  <a:schemeClr val="tx1">
                    <a:lumMod val="65000"/>
                    <a:lumOff val="35000"/>
                  </a:schemeClr>
                </a:solidFill>
                <a:latin typeface="Arial" panose="020B0604020202020204" pitchFamily="34" charset="0"/>
              </a:rPr>
              <a:t>không</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lỗi</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khi</a:t>
            </a:r>
            <a:r>
              <a:rPr lang="en-US" sz="2800" dirty="0">
                <a:solidFill>
                  <a:schemeClr val="tx1">
                    <a:lumMod val="65000"/>
                    <a:lumOff val="35000"/>
                  </a:schemeClr>
                </a:solidFill>
                <a:latin typeface="Arial" panose="020B0604020202020204" pitchFamily="34" charset="0"/>
              </a:rPr>
              <a:t> push </a:t>
            </a:r>
            <a:r>
              <a:rPr lang="en-US" sz="2800" dirty="0" err="1">
                <a:solidFill>
                  <a:schemeClr val="tx1">
                    <a:lumMod val="65000"/>
                    <a:lumOff val="35000"/>
                  </a:schemeClr>
                </a:solidFill>
                <a:latin typeface="Arial" panose="020B0604020202020204" pitchFamily="34" charset="0"/>
              </a:rPr>
              <a:t>lên</a:t>
            </a:r>
            <a:r>
              <a:rPr lang="en-US" sz="2800" dirty="0">
                <a:solidFill>
                  <a:schemeClr val="tx1">
                    <a:lumMod val="65000"/>
                    <a:lumOff val="35000"/>
                  </a:schemeClr>
                </a:solidFill>
                <a:latin typeface="Arial" panose="020B0604020202020204" pitchFamily="34" charset="0"/>
              </a:rPr>
              <a:t> server </a:t>
            </a:r>
          </a:p>
          <a:p>
            <a:pPr marL="914400" lvl="1" indent="-457200">
              <a:spcBef>
                <a:spcPts val="600"/>
              </a:spcBef>
              <a:spcAft>
                <a:spcPts val="600"/>
              </a:spcAft>
              <a:buFont typeface="Wingdings" panose="05000000000000000000" pitchFamily="2" charset="2"/>
              <a:buChar char="q"/>
              <a:defRPr/>
            </a:pPr>
            <a:r>
              <a:rPr lang="en-US" sz="2800" dirty="0" err="1">
                <a:solidFill>
                  <a:schemeClr val="tx1">
                    <a:lumMod val="65000"/>
                    <a:lumOff val="35000"/>
                  </a:schemeClr>
                </a:solidFill>
                <a:latin typeface="Arial" panose="020B0604020202020204" pitchFamily="34" charset="0"/>
              </a:rPr>
              <a:t>Ghi</a:t>
            </a:r>
            <a:r>
              <a:rPr lang="en-US" sz="2800" dirty="0">
                <a:solidFill>
                  <a:schemeClr val="tx1">
                    <a:lumMod val="65000"/>
                    <a:lumOff val="35000"/>
                  </a:schemeClr>
                </a:solidFill>
                <a:latin typeface="Arial" panose="020B0604020202020204" pitchFamily="34" charset="0"/>
              </a:rPr>
              <a:t> comment </a:t>
            </a:r>
            <a:r>
              <a:rPr lang="en-US" sz="2800" dirty="0" err="1">
                <a:solidFill>
                  <a:schemeClr val="tx1">
                    <a:lumMod val="65000"/>
                    <a:lumOff val="35000"/>
                  </a:schemeClr>
                </a:solidFill>
                <a:latin typeface="Arial" panose="020B0604020202020204" pitchFamily="34" charset="0"/>
              </a:rPr>
              <a:t>rõ</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ràng</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và</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có</a:t>
            </a:r>
            <a:r>
              <a:rPr lang="en-US" sz="2800" dirty="0">
                <a:solidFill>
                  <a:schemeClr val="tx1">
                    <a:lumMod val="65000"/>
                    <a:lumOff val="35000"/>
                  </a:schemeClr>
                </a:solidFill>
                <a:latin typeface="Arial" panose="020B0604020202020204" pitchFamily="34" charset="0"/>
              </a:rPr>
              <a:t> ý </a:t>
            </a:r>
            <a:r>
              <a:rPr lang="en-US" sz="2800" dirty="0" err="1">
                <a:solidFill>
                  <a:schemeClr val="tx1">
                    <a:lumMod val="65000"/>
                    <a:lumOff val="35000"/>
                  </a:schemeClr>
                </a:solidFill>
                <a:latin typeface="Arial" panose="020B0604020202020204" pitchFamily="34" charset="0"/>
              </a:rPr>
              <a:t>nghĩa</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trong</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mỗi</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phiên</a:t>
            </a:r>
            <a:r>
              <a:rPr lang="en-US" sz="2800" dirty="0">
                <a:solidFill>
                  <a:schemeClr val="tx1">
                    <a:lumMod val="65000"/>
                    <a:lumOff val="35000"/>
                  </a:schemeClr>
                </a:solidFill>
                <a:latin typeface="Arial" panose="020B0604020202020204" pitchFamily="34" charset="0"/>
              </a:rPr>
              <a:t> </a:t>
            </a:r>
            <a:r>
              <a:rPr lang="en-US" sz="2800" dirty="0" err="1">
                <a:solidFill>
                  <a:schemeClr val="tx1">
                    <a:lumMod val="65000"/>
                    <a:lumOff val="35000"/>
                  </a:schemeClr>
                </a:solidFill>
                <a:latin typeface="Arial" panose="020B0604020202020204" pitchFamily="34" charset="0"/>
              </a:rPr>
              <a:t>bản</a:t>
            </a:r>
            <a:r>
              <a:rPr lang="en-US" sz="2800" dirty="0">
                <a:solidFill>
                  <a:schemeClr val="tx1">
                    <a:lumMod val="65000"/>
                    <a:lumOff val="35000"/>
                  </a:schemeClr>
                </a:solidFill>
                <a:latin typeface="Arial" panose="020B0604020202020204" pitchFamily="34" charset="0"/>
              </a:rPr>
              <a:t> commit </a:t>
            </a:r>
            <a:r>
              <a:rPr lang="en-US" sz="2800" dirty="0" err="1">
                <a:solidFill>
                  <a:schemeClr val="tx1">
                    <a:lumMod val="65000"/>
                    <a:lumOff val="35000"/>
                  </a:schemeClr>
                </a:solidFill>
                <a:latin typeface="Arial" panose="020B0604020202020204" pitchFamily="34" charset="0"/>
              </a:rPr>
              <a:t>lên</a:t>
            </a:r>
            <a:r>
              <a:rPr lang="en-US" sz="2800" dirty="0">
                <a:solidFill>
                  <a:schemeClr val="tx1">
                    <a:lumMod val="65000"/>
                    <a:lumOff val="35000"/>
                  </a:schemeClr>
                </a:solidFill>
                <a:latin typeface="Arial" panose="020B0604020202020204" pitchFamily="34" charset="0"/>
              </a:rPr>
              <a:t> server repository</a:t>
            </a: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173736" lvl="1">
              <a:defRPr/>
            </a:pP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1020600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158724" y="3177312"/>
            <a:ext cx="6424956" cy="1182037"/>
          </a:xfrm>
          <a:prstGeom prst="rect">
            <a:avLst/>
          </a:prstGeom>
        </p:spPr>
        <p:txBody>
          <a:bodyPr spcFirstLastPara="1" wrap="square" lIns="91425" tIns="91425" rIns="91425" bIns="91425" anchor="b" anchorCtr="0">
            <a:noAutofit/>
          </a:bodyPr>
          <a:lstStyle/>
          <a:p>
            <a:pPr marL="101600">
              <a:buClr>
                <a:schemeClr val="accent5"/>
              </a:buClr>
            </a:pPr>
            <a:r>
              <a:rPr lang="vi-VN" sz="4000" dirty="0">
                <a:latin typeface="+mn-lt"/>
              </a:rPr>
              <a:t>HƯỚNG DẪN CÀI ĐẶT VÀ SỬ DỤNG SVN</a:t>
            </a:r>
            <a:endParaRPr lang="en-US" sz="4000" dirty="0">
              <a:latin typeface="+mn-lt"/>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2</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836935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527538" y="949354"/>
            <a:ext cx="9313692" cy="40027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Version control</a:t>
            </a:r>
          </a:p>
          <a:p>
            <a:pPr marL="1143000" lvl="2" indent="-457200">
              <a:buFont typeface="Wingdings" panose="05000000000000000000" pitchFamily="2" charset="2"/>
              <a:buChar char="Ø"/>
              <a:defRPr/>
            </a:pPr>
            <a:r>
              <a:rPr lang="en-US" sz="2800" dirty="0" err="1">
                <a:latin typeface="+mj-lt"/>
                <a:ea typeface="Microsoft JhengHei UI Light" panose="020B0304030504040204" pitchFamily="34" charset="-120"/>
                <a:cs typeface="Times New Roman" panose="02020603050405020304" pitchFamily="18" charset="0"/>
              </a:rPr>
              <a:t>Quản</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lý</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mã</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nguồn</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theo</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dõi</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sự</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thay</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đổi</a:t>
            </a:r>
            <a:endParaRPr lang="en-US" sz="2800" dirty="0">
              <a:latin typeface="+mj-lt"/>
              <a:ea typeface="Microsoft JhengHei UI Light" panose="020B0304030504040204" pitchFamily="34" charset="-120"/>
              <a:cs typeface="Times New Roman" panose="02020603050405020304" pitchFamily="18" charset="0"/>
            </a:endParaRPr>
          </a:p>
          <a:p>
            <a:pPr marL="1143000" lvl="2" indent="-457200">
              <a:buFont typeface="Wingdings" panose="05000000000000000000" pitchFamily="2" charset="2"/>
              <a:buChar char="Ø"/>
              <a:defRPr/>
            </a:pPr>
            <a:r>
              <a:rPr lang="en-US" sz="2800" dirty="0" err="1">
                <a:latin typeface="+mj-lt"/>
                <a:ea typeface="Microsoft JhengHei UI Light" panose="020B0304030504040204" pitchFamily="34" charset="-120"/>
                <a:cs typeface="Times New Roman" panose="02020603050405020304" pitchFamily="18" charset="0"/>
              </a:rPr>
              <a:t>Giữ</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lại</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các</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phiên</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bản</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làm</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việc</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theo</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thời</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gian</a:t>
            </a:r>
            <a:endParaRPr lang="en-US" sz="2800" dirty="0">
              <a:latin typeface="+mj-lt"/>
              <a:ea typeface="Microsoft JhengHei UI Light" panose="020B0304030504040204" pitchFamily="34" charset="-120"/>
              <a:cs typeface="Times New Roman" panose="02020603050405020304" pitchFamily="18" charset="0"/>
            </a:endParaRPr>
          </a:p>
          <a:p>
            <a:pPr marL="1143000" lvl="2" indent="-457200">
              <a:buFont typeface="Wingdings" panose="05000000000000000000" pitchFamily="2" charset="2"/>
              <a:buChar char="Ø"/>
              <a:defRPr/>
            </a:pPr>
            <a:r>
              <a:rPr lang="en-US" sz="2800" dirty="0" err="1">
                <a:latin typeface="+mj-lt"/>
                <a:ea typeface="Microsoft JhengHei UI Light" panose="020B0304030504040204" pitchFamily="34" charset="-120"/>
                <a:cs typeface="Times New Roman" panose="02020603050405020304" pitchFamily="18" charset="0"/>
              </a:rPr>
              <a:t>Hỗ</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trợ</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giải</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quyết</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xung</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đột</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mã</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nguồn</a:t>
            </a:r>
            <a:endParaRPr lang="en-US" sz="2800" dirty="0">
              <a:latin typeface="+mj-lt"/>
              <a:ea typeface="Microsoft JhengHei UI Light" panose="020B0304030504040204" pitchFamily="34" charset="-120"/>
              <a:cs typeface="Times New Roman" panose="02020603050405020304" pitchFamily="18" charset="0"/>
            </a:endParaRPr>
          </a:p>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Version control systems (VCS)</a:t>
            </a:r>
          </a:p>
          <a:p>
            <a:pPr marL="1200150" lvl="2" indent="-457200">
              <a:buFont typeface="Wingdings" panose="05000000000000000000" pitchFamily="2" charset="2"/>
              <a:buChar char="Ø"/>
              <a:defRPr/>
            </a:pPr>
            <a:r>
              <a:rPr lang="en-US" sz="2800" dirty="0" err="1">
                <a:latin typeface="+mj-lt"/>
                <a:ea typeface="Microsoft JhengHei UI Light" panose="020B0304030504040204" pitchFamily="34" charset="-120"/>
                <a:cs typeface="Times New Roman" panose="02020603050405020304" pitchFamily="18" charset="0"/>
              </a:rPr>
              <a:t>Quản</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lý</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sự</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thay</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đổi</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của</a:t>
            </a:r>
            <a:r>
              <a:rPr lang="en-US" sz="2800" dirty="0">
                <a:latin typeface="+mj-lt"/>
                <a:ea typeface="Microsoft JhengHei UI Light" panose="020B0304030504040204" pitchFamily="34" charset="-120"/>
                <a:cs typeface="Times New Roman" panose="02020603050405020304" pitchFamily="18" charset="0"/>
              </a:rPr>
              <a:t> file</a:t>
            </a:r>
          </a:p>
          <a:p>
            <a:pPr marL="1200150" lvl="2" indent="-457200">
              <a:buFont typeface="Wingdings" panose="05000000000000000000" pitchFamily="2" charset="2"/>
              <a:buChar char="Ø"/>
              <a:defRPr/>
            </a:pPr>
            <a:r>
              <a:rPr lang="en-US" sz="2800" dirty="0">
                <a:latin typeface="+mj-lt"/>
                <a:ea typeface="Microsoft JhengHei UI Light" panose="020B0304030504040204" pitchFamily="34" charset="-120"/>
                <a:cs typeface="Times New Roman" panose="02020603050405020304" pitchFamily="18" charset="0"/>
              </a:rPr>
              <a:t>Merge </a:t>
            </a:r>
            <a:r>
              <a:rPr lang="en-US" sz="2800" dirty="0" err="1">
                <a:latin typeface="+mj-lt"/>
                <a:ea typeface="Microsoft JhengHei UI Light" panose="020B0304030504040204" pitchFamily="34" charset="-120"/>
                <a:cs typeface="Times New Roman" panose="02020603050405020304" pitchFamily="18" charset="0"/>
              </a:rPr>
              <a:t>các</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phiên</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bản</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khác</a:t>
            </a:r>
            <a:r>
              <a:rPr lang="en-US" sz="2800" dirty="0">
                <a:latin typeface="+mj-lt"/>
                <a:ea typeface="Microsoft JhengHei UI Light" panose="020B0304030504040204" pitchFamily="34" charset="-120"/>
                <a:cs typeface="Times New Roman" panose="02020603050405020304" pitchFamily="18" charset="0"/>
              </a:rPr>
              <a:t> </a:t>
            </a:r>
            <a:r>
              <a:rPr lang="en-US" sz="2800" dirty="0" err="1">
                <a:latin typeface="+mj-lt"/>
                <a:ea typeface="Microsoft JhengHei UI Light" panose="020B0304030504040204" pitchFamily="34" charset="-120"/>
                <a:cs typeface="Times New Roman" panose="02020603050405020304" pitchFamily="18" charset="0"/>
              </a:rPr>
              <a:t>nhau</a:t>
            </a:r>
            <a:endParaRPr lang="en-US" sz="2800" dirty="0">
              <a:latin typeface="+mj-lt"/>
              <a:ea typeface="Microsoft JhengHei UI Light" panose="020B0304030504040204" pitchFamily="34" charset="-120"/>
              <a:cs typeface="Times New Roman" panose="02020603050405020304" pitchFamily="18" charset="0"/>
            </a:endParaRPr>
          </a:p>
          <a:p>
            <a:pPr marL="1200150" lvl="2" indent="-457200">
              <a:buFont typeface="Wingdings" panose="05000000000000000000" pitchFamily="2" charset="2"/>
              <a:buChar char="Ø"/>
              <a:defRPr/>
            </a:pPr>
            <a:r>
              <a:rPr lang="en-US" sz="2800" dirty="0">
                <a:latin typeface="+mj-lt"/>
                <a:ea typeface="Microsoft JhengHei UI Light" panose="020B0304030504040204" pitchFamily="34" charset="-120"/>
                <a:cs typeface="Times New Roman" panose="02020603050405020304" pitchFamily="18" charset="0"/>
              </a:rPr>
              <a:t>Branching</a:t>
            </a:r>
          </a:p>
          <a:p>
            <a:pPr marL="1200150" lvl="2" indent="-457200">
              <a:buFont typeface="Wingdings" panose="05000000000000000000" pitchFamily="2" charset="2"/>
              <a:buChar char="Ø"/>
              <a:defRPr/>
            </a:pPr>
            <a:r>
              <a:rPr lang="en-US" sz="2800" dirty="0" err="1">
                <a:latin typeface="+mj-lt"/>
                <a:ea typeface="Microsoft JhengHei UI Light" panose="020B0304030504040204" pitchFamily="34" charset="-120"/>
                <a:cs typeface="Times New Roman" panose="02020603050405020304" pitchFamily="18" charset="0"/>
              </a:rPr>
              <a:t>Khóa</a:t>
            </a:r>
            <a:r>
              <a:rPr lang="en-US" sz="2800" dirty="0">
                <a:latin typeface="+mj-lt"/>
                <a:ea typeface="Microsoft JhengHei UI Light" panose="020B0304030504040204" pitchFamily="34" charset="-120"/>
                <a:cs typeface="Times New Roman" panose="02020603050405020304" pitchFamily="18" charset="0"/>
              </a:rPr>
              <a:t> file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HƯỚNG DẪN CÀI ĐẶT VÀ SỬ DỤNG SVN</a:t>
            </a:r>
            <a:endParaRPr lang="fr-FR" sz="3200" b="1" dirty="0">
              <a:solidFill>
                <a:srgbClr val="FF0000"/>
              </a:solidFill>
              <a:latin typeface="+mn-lt"/>
            </a:endParaRP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527538" y="1017764"/>
            <a:ext cx="8387862" cy="6619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600"/>
              </a:spcAft>
              <a:defRPr/>
            </a:pPr>
            <a:r>
              <a:rPr lang="en-US" sz="2800" b="1" dirty="0" err="1">
                <a:solidFill>
                  <a:srgbClr val="0070C0"/>
                </a:solidFill>
                <a:latin typeface="+mj-lt"/>
              </a:rPr>
              <a:t>Cài</a:t>
            </a:r>
            <a:r>
              <a:rPr lang="en-US" sz="2800" b="1" dirty="0">
                <a:solidFill>
                  <a:srgbClr val="0070C0"/>
                </a:solidFill>
                <a:latin typeface="+mj-lt"/>
              </a:rPr>
              <a:t> </a:t>
            </a:r>
            <a:r>
              <a:rPr lang="en-US" sz="2800" b="1" dirty="0" err="1">
                <a:solidFill>
                  <a:srgbClr val="0070C0"/>
                </a:solidFill>
                <a:latin typeface="+mj-lt"/>
              </a:rPr>
              <a:t>đặt</a:t>
            </a:r>
            <a:r>
              <a:rPr lang="en-US" sz="2800" b="1" dirty="0">
                <a:solidFill>
                  <a:srgbClr val="0070C0"/>
                </a:solidFill>
                <a:latin typeface="+mj-lt"/>
              </a:rPr>
              <a:t> </a:t>
            </a:r>
            <a:r>
              <a:rPr lang="en-US" sz="2800" b="1" dirty="0" err="1">
                <a:solidFill>
                  <a:srgbClr val="0070C0"/>
                </a:solidFill>
                <a:latin typeface="+mj-lt"/>
              </a:rPr>
              <a:t>VisualSVN</a:t>
            </a:r>
            <a:r>
              <a:rPr lang="en-US" sz="2800" b="1" dirty="0">
                <a:solidFill>
                  <a:srgbClr val="0070C0"/>
                </a:solidFill>
                <a:latin typeface="+mj-lt"/>
              </a:rPr>
              <a:t>:</a:t>
            </a:r>
            <a:endParaRPr lang="en-US" sz="3200" b="1" dirty="0">
              <a:solidFill>
                <a:srgbClr val="0070C0"/>
              </a:solidFill>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sp>
        <p:nvSpPr>
          <p:cNvPr id="7" name="Text Placeholder 6">
            <a:extLst>
              <a:ext uri="{FF2B5EF4-FFF2-40B4-BE49-F238E27FC236}">
                <a16:creationId xmlns:a16="http://schemas.microsoft.com/office/drawing/2014/main" id="{61A9FB8A-CECA-4136-8EBC-84D56E499E97}"/>
              </a:ext>
            </a:extLst>
          </p:cNvPr>
          <p:cNvSpPr txBox="1">
            <a:spLocks/>
          </p:cNvSpPr>
          <p:nvPr/>
        </p:nvSpPr>
        <p:spPr>
          <a:xfrm>
            <a:off x="717538" y="2240763"/>
            <a:ext cx="8387862" cy="6619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600"/>
              </a:spcAft>
              <a:defRPr/>
            </a:pPr>
            <a:r>
              <a:rPr lang="en-US" sz="2800" dirty="0">
                <a:solidFill>
                  <a:schemeClr val="tx1">
                    <a:lumMod val="65000"/>
                    <a:lumOff val="35000"/>
                  </a:schemeClr>
                </a:solidFill>
                <a:latin typeface="+mj-lt"/>
                <a:hlinkClick r:id="rId3"/>
              </a:rPr>
              <a:t>https://www.visualsvn.com/server/download/</a:t>
            </a:r>
            <a:endParaRPr lang="en-US" sz="3200" dirty="0">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1797879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HƯỚNG DẪN CÀI ĐẶT VÀ SỬ DỤNG SVN</a:t>
            </a:r>
            <a:endParaRPr lang="fr-FR" sz="3200" b="1" dirty="0">
              <a:solidFill>
                <a:srgbClr val="FF0000"/>
              </a:solidFill>
              <a:latin typeface="+mn-lt"/>
            </a:endParaRP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527538" y="1017764"/>
            <a:ext cx="8387862" cy="6619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600"/>
              </a:spcAft>
              <a:defRPr/>
            </a:pPr>
            <a:r>
              <a:rPr lang="en-US" sz="2800" b="1" dirty="0" err="1">
                <a:solidFill>
                  <a:srgbClr val="0070C0"/>
                </a:solidFill>
                <a:latin typeface="+mj-lt"/>
              </a:rPr>
              <a:t>Cài</a:t>
            </a:r>
            <a:r>
              <a:rPr lang="en-US" sz="2800" b="1" dirty="0">
                <a:solidFill>
                  <a:srgbClr val="0070C0"/>
                </a:solidFill>
                <a:latin typeface="+mj-lt"/>
              </a:rPr>
              <a:t> </a:t>
            </a:r>
            <a:r>
              <a:rPr lang="en-US" sz="2800" b="1" dirty="0" err="1">
                <a:solidFill>
                  <a:srgbClr val="0070C0"/>
                </a:solidFill>
                <a:latin typeface="+mj-lt"/>
              </a:rPr>
              <a:t>đặt</a:t>
            </a:r>
            <a:r>
              <a:rPr lang="en-US" sz="2800" b="1" dirty="0">
                <a:solidFill>
                  <a:srgbClr val="0070C0"/>
                </a:solidFill>
                <a:latin typeface="+mj-lt"/>
              </a:rPr>
              <a:t> </a:t>
            </a:r>
            <a:r>
              <a:rPr lang="en-US" sz="2800" b="1" dirty="0" err="1">
                <a:solidFill>
                  <a:srgbClr val="0070C0"/>
                </a:solidFill>
                <a:latin typeface="+mj-lt"/>
              </a:rPr>
              <a:t>VisualSVN</a:t>
            </a:r>
            <a:r>
              <a:rPr lang="en-US" sz="2800" b="1" dirty="0">
                <a:solidFill>
                  <a:srgbClr val="0070C0"/>
                </a:solidFill>
                <a:latin typeface="+mj-lt"/>
              </a:rPr>
              <a:t>:</a:t>
            </a:r>
            <a:endParaRPr lang="en-US" sz="3200" b="1" dirty="0">
              <a:solidFill>
                <a:srgbClr val="0070C0"/>
              </a:solidFill>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2" name="InstallSVNServer">
            <a:hlinkClick r:id="" action="ppaction://media"/>
            <a:extLst>
              <a:ext uri="{FF2B5EF4-FFF2-40B4-BE49-F238E27FC236}">
                <a16:creationId xmlns:a16="http://schemas.microsoft.com/office/drawing/2014/main" id="{9D260EFB-6FA2-40C1-A5B3-7B1CB70D1B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4390" y="1563819"/>
            <a:ext cx="6023610" cy="3388281"/>
          </a:xfrm>
          <a:prstGeom prst="rect">
            <a:avLst/>
          </a:prstGeom>
        </p:spPr>
      </p:pic>
    </p:spTree>
    <p:extLst>
      <p:ext uri="{BB962C8B-B14F-4D97-AF65-F5344CB8AC3E}">
        <p14:creationId xmlns:p14="http://schemas.microsoft.com/office/powerpoint/2010/main" val="374344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HƯỚNG DẪN CÀI ĐẶT VÀ SỬ DỤNG SVN</a:t>
            </a:r>
            <a:endParaRPr lang="fr-FR" sz="3200" b="1" dirty="0">
              <a:solidFill>
                <a:srgbClr val="FF0000"/>
              </a:solidFill>
              <a:latin typeface="+mn-lt"/>
            </a:endParaRP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527538" y="1017764"/>
            <a:ext cx="8387862" cy="6619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600"/>
              </a:spcAft>
              <a:defRPr/>
            </a:pPr>
            <a:r>
              <a:rPr lang="en-US" sz="2800" b="1" dirty="0" err="1">
                <a:solidFill>
                  <a:srgbClr val="0070C0"/>
                </a:solidFill>
                <a:latin typeface="+mj-lt"/>
              </a:rPr>
              <a:t>Cài</a:t>
            </a:r>
            <a:r>
              <a:rPr lang="en-US" sz="2800" b="1" dirty="0">
                <a:solidFill>
                  <a:srgbClr val="0070C0"/>
                </a:solidFill>
                <a:latin typeface="+mj-lt"/>
              </a:rPr>
              <a:t> </a:t>
            </a:r>
            <a:r>
              <a:rPr lang="en-US" sz="2800" b="1" dirty="0" err="1">
                <a:solidFill>
                  <a:srgbClr val="0070C0"/>
                </a:solidFill>
                <a:latin typeface="+mj-lt"/>
              </a:rPr>
              <a:t>đặt</a:t>
            </a:r>
            <a:r>
              <a:rPr lang="en-US" sz="2800" b="1" dirty="0">
                <a:solidFill>
                  <a:srgbClr val="0070C0"/>
                </a:solidFill>
                <a:latin typeface="+mj-lt"/>
              </a:rPr>
              <a:t> </a:t>
            </a:r>
            <a:r>
              <a:rPr lang="en-US" sz="2800" b="1" dirty="0" err="1">
                <a:solidFill>
                  <a:srgbClr val="0070C0"/>
                </a:solidFill>
                <a:latin typeface="+mj-lt"/>
              </a:rPr>
              <a:t>Tortoisesvn</a:t>
            </a:r>
            <a:r>
              <a:rPr lang="en-US" sz="2800" b="1" dirty="0">
                <a:solidFill>
                  <a:srgbClr val="0070C0"/>
                </a:solidFill>
                <a:latin typeface="+mj-lt"/>
              </a:rPr>
              <a:t>:</a:t>
            </a:r>
            <a:endParaRPr lang="en-US" sz="3200" b="1" dirty="0">
              <a:solidFill>
                <a:srgbClr val="0070C0"/>
              </a:solidFill>
              <a:latin typeface="+mj-lt"/>
              <a:ea typeface="Microsoft JhengHei UI Light" panose="020B0304030504040204" pitchFamily="34" charset="-120"/>
              <a:cs typeface="Times New Roman" panose="02020603050405020304" pitchFamily="18" charset="0"/>
            </a:endParaRPr>
          </a:p>
          <a:p>
            <a:pPr marL="685800" lvl="2">
              <a:defRPr/>
            </a:pPr>
            <a:endParaRPr lang="en-US" sz="2800" dirty="0">
              <a:latin typeface="+mn-lt"/>
              <a:ea typeface="Microsoft JhengHei UI Light" panose="020B0304030504040204" pitchFamily="34" charset="-120"/>
              <a:cs typeface="Times New Roman" panose="02020603050405020304" pitchFamily="18" charset="0"/>
            </a:endParaRPr>
          </a:p>
        </p:txBody>
      </p:sp>
      <p:sp>
        <p:nvSpPr>
          <p:cNvPr id="7" name="Text Placeholder 6">
            <a:extLst>
              <a:ext uri="{FF2B5EF4-FFF2-40B4-BE49-F238E27FC236}">
                <a16:creationId xmlns:a16="http://schemas.microsoft.com/office/drawing/2014/main" id="{FEA2CE1A-6BD0-4204-A42A-F018418A334C}"/>
              </a:ext>
            </a:extLst>
          </p:cNvPr>
          <p:cNvSpPr txBox="1">
            <a:spLocks/>
          </p:cNvSpPr>
          <p:nvPr/>
        </p:nvSpPr>
        <p:spPr>
          <a:xfrm>
            <a:off x="717538" y="2241247"/>
            <a:ext cx="7569212" cy="8791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defRPr/>
            </a:pPr>
            <a:r>
              <a:rPr lang="en-US" sz="2800" dirty="0">
                <a:latin typeface="+mj-lt"/>
                <a:ea typeface="Microsoft JhengHei UI Light" panose="020B0304030504040204" pitchFamily="34" charset="-120"/>
                <a:cs typeface="Times New Roman" panose="02020603050405020304" pitchFamily="18" charset="0"/>
                <a:hlinkClick r:id="rId3"/>
              </a:rPr>
              <a:t>https://tortoisesvn.net/downloads.html</a:t>
            </a:r>
            <a:endParaRPr lang="en-US" sz="3200" dirty="0">
              <a:latin typeface="+mj-lt"/>
              <a:ea typeface="Microsoft JhengHei U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2448720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HƯỚNG DẪN CÀI ĐẶT VÀ SỬ DỤNG SVN</a:t>
            </a:r>
            <a:endParaRPr lang="fr-FR" sz="3200" b="1" dirty="0">
              <a:solidFill>
                <a:srgbClr val="FF0000"/>
              </a:solidFill>
              <a:latin typeface="+mn-lt"/>
            </a:endParaRPr>
          </a:p>
        </p:txBody>
      </p:sp>
      <p:pic>
        <p:nvPicPr>
          <p:cNvPr id="1026" name="Picture 2">
            <a:extLst>
              <a:ext uri="{FF2B5EF4-FFF2-40B4-BE49-F238E27FC236}">
                <a16:creationId xmlns:a16="http://schemas.microsoft.com/office/drawing/2014/main" id="{7F443F70-12BF-474F-93BA-DC902378F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068" y="1003350"/>
            <a:ext cx="48482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400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HƯỚNG DẪN CÀI ĐẶT VÀ SỬ DỤNG SVN</a:t>
            </a:r>
            <a:endParaRPr lang="fr-FR" sz="3200" b="1" dirty="0">
              <a:solidFill>
                <a:srgbClr val="FF0000"/>
              </a:solidFill>
              <a:latin typeface="+mn-lt"/>
            </a:endParaRPr>
          </a:p>
        </p:txBody>
      </p:sp>
      <p:pic>
        <p:nvPicPr>
          <p:cNvPr id="2" name="Picture 2">
            <a:extLst>
              <a:ext uri="{FF2B5EF4-FFF2-40B4-BE49-F238E27FC236}">
                <a16:creationId xmlns:a16="http://schemas.microsoft.com/office/drawing/2014/main" id="{0CE235FA-4818-45B9-8F53-1481B9532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7" y="1003350"/>
            <a:ext cx="48482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034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HƯỚNG DẪN CÀI ĐẶT VÀ SỬ DỤNG SVN</a:t>
            </a:r>
            <a:endParaRPr lang="fr-FR" sz="3200" b="1" dirty="0">
              <a:solidFill>
                <a:srgbClr val="FF0000"/>
              </a:solidFill>
              <a:latin typeface="+mn-lt"/>
            </a:endParaRPr>
          </a:p>
        </p:txBody>
      </p:sp>
      <p:pic>
        <p:nvPicPr>
          <p:cNvPr id="2050" name="Picture 2">
            <a:extLst>
              <a:ext uri="{FF2B5EF4-FFF2-40B4-BE49-F238E27FC236}">
                <a16:creationId xmlns:a16="http://schemas.microsoft.com/office/drawing/2014/main" id="{0644E27F-9A09-4869-9CD9-A9001672D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7" y="1161150"/>
            <a:ext cx="48482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601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HƯỚNG DẪN CÀI ĐẶT VÀ SỬ DỤNG SVN</a:t>
            </a:r>
            <a:endParaRPr lang="fr-FR" sz="3200" b="1" dirty="0">
              <a:solidFill>
                <a:srgbClr val="FF0000"/>
              </a:solidFill>
              <a:latin typeface="+mn-lt"/>
            </a:endParaRPr>
          </a:p>
        </p:txBody>
      </p:sp>
      <p:pic>
        <p:nvPicPr>
          <p:cNvPr id="3074" name="Picture 2">
            <a:extLst>
              <a:ext uri="{FF2B5EF4-FFF2-40B4-BE49-F238E27FC236}">
                <a16:creationId xmlns:a16="http://schemas.microsoft.com/office/drawing/2014/main" id="{51DA8B43-FBF2-46CE-B7F7-874531D91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447" y="1003350"/>
            <a:ext cx="48482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007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HƯỚNG DẪN CÀI ĐẶT VÀ SỬ DỤNG SVN</a:t>
            </a:r>
            <a:endParaRPr lang="fr-FR" sz="3200" b="1" dirty="0">
              <a:solidFill>
                <a:srgbClr val="FF0000"/>
              </a:solidFill>
              <a:latin typeface="+mn-lt"/>
            </a:endParaRPr>
          </a:p>
        </p:txBody>
      </p:sp>
      <p:pic>
        <p:nvPicPr>
          <p:cNvPr id="4098" name="Picture 2">
            <a:extLst>
              <a:ext uri="{FF2B5EF4-FFF2-40B4-BE49-F238E27FC236}">
                <a16:creationId xmlns:a16="http://schemas.microsoft.com/office/drawing/2014/main" id="{80355783-A6D2-44A2-AC66-92D16737A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7" y="1161150"/>
            <a:ext cx="48482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369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HƯỚNG DẪN CÀI ĐẶT VÀ SỬ DỤNG SVN</a:t>
            </a:r>
            <a:endParaRPr lang="fr-FR" sz="3200" b="1" dirty="0">
              <a:solidFill>
                <a:srgbClr val="FF0000"/>
              </a:solidFill>
              <a:latin typeface="+mn-lt"/>
            </a:endParaRPr>
          </a:p>
        </p:txBody>
      </p:sp>
      <p:pic>
        <p:nvPicPr>
          <p:cNvPr id="5122" name="Picture 2">
            <a:extLst>
              <a:ext uri="{FF2B5EF4-FFF2-40B4-BE49-F238E27FC236}">
                <a16:creationId xmlns:a16="http://schemas.microsoft.com/office/drawing/2014/main" id="{4F06A342-2E43-44A2-94B2-E78232749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018" y="1003350"/>
            <a:ext cx="48482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219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HƯỚNG DẪN CÀI ĐẶT VÀ SỬ DỤNG SVN</a:t>
            </a:r>
            <a:endParaRPr lang="fr-FR" sz="3200" b="1" dirty="0">
              <a:solidFill>
                <a:srgbClr val="FF0000"/>
              </a:solidFill>
              <a:latin typeface="+mn-lt"/>
            </a:endParaRPr>
          </a:p>
        </p:txBody>
      </p:sp>
      <p:pic>
        <p:nvPicPr>
          <p:cNvPr id="5122" name="Picture 2">
            <a:extLst>
              <a:ext uri="{FF2B5EF4-FFF2-40B4-BE49-F238E27FC236}">
                <a16:creationId xmlns:a16="http://schemas.microsoft.com/office/drawing/2014/main" id="{4F06A342-2E43-44A2-94B2-E78232749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018" y="1003350"/>
            <a:ext cx="48482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426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1064748" y="1715164"/>
            <a:ext cx="5244612" cy="23196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err="1">
                <a:latin typeface="+mj-lt"/>
                <a:ea typeface="Microsoft JhengHei UI Light" panose="020B0304030504040204" pitchFamily="34" charset="-120"/>
                <a:cs typeface="Times New Roman" panose="02020603050405020304" pitchFamily="18" charset="0"/>
              </a:rPr>
              <a:t>Các</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sản</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phẩm</a:t>
            </a:r>
            <a:endParaRPr lang="en-US" sz="3200" dirty="0">
              <a:latin typeface="+mj-lt"/>
              <a:ea typeface="Microsoft JhengHei UI Light" panose="020B0304030504040204" pitchFamily="34" charset="-120"/>
              <a:cs typeface="Times New Roman" panose="02020603050405020304" pitchFamily="18" charset="0"/>
            </a:endParaRPr>
          </a:p>
          <a:p>
            <a:pPr marL="1143000" lvl="2" indent="-457200">
              <a:buFont typeface="Wingdings" panose="05000000000000000000" pitchFamily="2" charset="2"/>
              <a:buChar char="Ø"/>
              <a:defRPr/>
            </a:pPr>
            <a:r>
              <a:rPr lang="en-US" sz="2800" dirty="0">
                <a:latin typeface="+mj-lt"/>
                <a:ea typeface="Microsoft JhengHei UI Light" panose="020B0304030504040204" pitchFamily="34" charset="-120"/>
                <a:cs typeface="Times New Roman" panose="02020603050405020304" pitchFamily="18" charset="0"/>
              </a:rPr>
              <a:t>CVS, Subversion (SVN)</a:t>
            </a:r>
          </a:p>
          <a:p>
            <a:pPr marL="1143000" lvl="2" indent="-457200">
              <a:buFont typeface="Wingdings" panose="05000000000000000000" pitchFamily="2" charset="2"/>
              <a:buChar char="Ø"/>
              <a:defRPr/>
            </a:pPr>
            <a:r>
              <a:rPr lang="en-US" sz="2800" dirty="0">
                <a:latin typeface="+mj-lt"/>
                <a:ea typeface="Microsoft JhengHei UI Light" panose="020B0304030504040204" pitchFamily="34" charset="-120"/>
                <a:cs typeface="Times New Roman" panose="02020603050405020304" pitchFamily="18" charset="0"/>
              </a:rPr>
              <a:t>Git, Mercurial</a:t>
            </a:r>
          </a:p>
          <a:p>
            <a:pPr marL="1143000" lvl="2" indent="-457200">
              <a:buFont typeface="Wingdings" panose="05000000000000000000" pitchFamily="2" charset="2"/>
              <a:buChar char="Ø"/>
              <a:defRPr/>
            </a:pPr>
            <a:r>
              <a:rPr lang="en-US" sz="2800" dirty="0">
                <a:latin typeface="+mj-lt"/>
                <a:ea typeface="Microsoft JhengHei UI Light" panose="020B0304030504040204" pitchFamily="34" charset="-120"/>
                <a:cs typeface="Times New Roman" panose="02020603050405020304" pitchFamily="18" charset="0"/>
              </a:rPr>
              <a:t>Perforce, TFS</a:t>
            </a:r>
          </a:p>
        </p:txBody>
      </p:sp>
    </p:spTree>
    <p:extLst>
      <p:ext uri="{BB962C8B-B14F-4D97-AF65-F5344CB8AC3E}">
        <p14:creationId xmlns:p14="http://schemas.microsoft.com/office/powerpoint/2010/main" val="3819135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1631216"/>
          </a:xfrm>
          <a:prstGeom prst="rect">
            <a:avLst/>
          </a:prstGeom>
          <a:noFill/>
        </p:spPr>
        <p:txBody>
          <a:bodyPr wrap="square">
            <a:spAutoFit/>
          </a:bodyPr>
          <a:lstStyle/>
          <a:p>
            <a:pPr algn="l"/>
            <a:r>
              <a:rPr lang="en-US" sz="3600" b="1" i="0" dirty="0">
                <a:solidFill>
                  <a:srgbClr val="FF9249"/>
                </a:solidFill>
                <a:effectLst/>
                <a:latin typeface="+mj-lt"/>
              </a:rPr>
              <a:t>Import </a:t>
            </a:r>
            <a:r>
              <a:rPr lang="en-US" sz="3600" b="1" i="0" dirty="0" err="1">
                <a:solidFill>
                  <a:srgbClr val="FF9249"/>
                </a:solidFill>
                <a:effectLst/>
                <a:latin typeface="+mj-lt"/>
              </a:rPr>
              <a:t>dữ</a:t>
            </a:r>
            <a:r>
              <a:rPr lang="en-US" sz="3600" b="1" i="0" dirty="0">
                <a:solidFill>
                  <a:srgbClr val="FF9249"/>
                </a:solidFill>
                <a:effectLst/>
                <a:latin typeface="+mj-lt"/>
              </a:rPr>
              <a:t> </a:t>
            </a:r>
            <a:r>
              <a:rPr lang="en-US" sz="3600" b="1" i="0" dirty="0" err="1">
                <a:solidFill>
                  <a:srgbClr val="FF9249"/>
                </a:solidFill>
                <a:effectLst/>
                <a:latin typeface="+mj-lt"/>
              </a:rPr>
              <a:t>liệu</a:t>
            </a:r>
            <a:r>
              <a:rPr lang="en-US" sz="3600" b="1" i="0" dirty="0">
                <a:solidFill>
                  <a:srgbClr val="FF9249"/>
                </a:solidFill>
                <a:effectLst/>
                <a:latin typeface="+mj-lt"/>
              </a:rPr>
              <a:t> </a:t>
            </a:r>
            <a:r>
              <a:rPr lang="en-US" sz="3600" b="1" i="0" dirty="0" err="1">
                <a:solidFill>
                  <a:srgbClr val="FF9249"/>
                </a:solidFill>
                <a:effectLst/>
                <a:latin typeface="+mj-lt"/>
              </a:rPr>
              <a:t>lên</a:t>
            </a:r>
            <a:r>
              <a:rPr lang="en-US" sz="3600" b="1" i="0" dirty="0">
                <a:solidFill>
                  <a:srgbClr val="FF9249"/>
                </a:solidFill>
                <a:effectLst/>
                <a:latin typeface="+mj-lt"/>
              </a:rPr>
              <a:t> Repository:</a:t>
            </a:r>
          </a:p>
          <a:p>
            <a:pPr algn="l"/>
            <a:r>
              <a:rPr lang="vi-VN" sz="2800" b="0" i="0" dirty="0">
                <a:solidFill>
                  <a:srgbClr val="000000"/>
                </a:solidFill>
                <a:effectLst/>
                <a:latin typeface="BlinkMacSystemFont"/>
              </a:rPr>
              <a:t>Nhấn phải chuột vào thư mục </a:t>
            </a:r>
            <a:r>
              <a:rPr lang="en-US" sz="2800" b="0" i="0" dirty="0" err="1">
                <a:solidFill>
                  <a:srgbClr val="000000"/>
                </a:solidFill>
                <a:effectLst/>
                <a:latin typeface="BlinkMacSystemFont"/>
              </a:rPr>
              <a:t>muốn</a:t>
            </a:r>
            <a:r>
              <a:rPr lang="en-US" sz="2800" b="0" i="0" dirty="0">
                <a:solidFill>
                  <a:srgbClr val="000000"/>
                </a:solidFill>
                <a:effectLst/>
                <a:latin typeface="BlinkMacSystemFont"/>
              </a:rPr>
              <a:t> </a:t>
            </a:r>
            <a:r>
              <a:rPr lang="en-US" sz="2800" b="0" i="0" dirty="0" err="1">
                <a:solidFill>
                  <a:srgbClr val="000000"/>
                </a:solidFill>
                <a:effectLst/>
                <a:latin typeface="BlinkMacSystemFont"/>
              </a:rPr>
              <a:t>lưu</a:t>
            </a:r>
            <a:r>
              <a:rPr lang="en-US" sz="2800" b="0" i="0" dirty="0">
                <a:solidFill>
                  <a:srgbClr val="000000"/>
                </a:solidFill>
                <a:effectLst/>
                <a:latin typeface="BlinkMacSystemFont"/>
              </a:rPr>
              <a:t> </a:t>
            </a:r>
            <a:r>
              <a:rPr lang="en-US" sz="2800" b="0" i="0" dirty="0" err="1">
                <a:solidFill>
                  <a:srgbClr val="000000"/>
                </a:solidFill>
                <a:effectLst/>
                <a:latin typeface="BlinkMacSystemFont"/>
              </a:rPr>
              <a:t>vào</a:t>
            </a:r>
            <a:r>
              <a:rPr lang="en-US" sz="2800" b="0" i="0" dirty="0">
                <a:solidFill>
                  <a:srgbClr val="000000"/>
                </a:solidFill>
                <a:effectLst/>
                <a:latin typeface="BlinkMacSystemFont"/>
              </a:rPr>
              <a:t> Repository</a:t>
            </a:r>
            <a:r>
              <a:rPr lang="vi-VN" sz="2800" b="0" i="0" dirty="0">
                <a:solidFill>
                  <a:srgbClr val="000000"/>
                </a:solidFill>
                <a:effectLst/>
                <a:latin typeface="BlinkMacSystemFont"/>
              </a:rPr>
              <a:t>, chọn:</a:t>
            </a:r>
            <a:r>
              <a:rPr lang="en-US" sz="2800" b="0" i="0" dirty="0">
                <a:solidFill>
                  <a:srgbClr val="000000"/>
                </a:solidFill>
                <a:effectLst/>
                <a:latin typeface="BlinkMacSystemFont"/>
              </a:rPr>
              <a:t> T</a:t>
            </a:r>
            <a:r>
              <a:rPr lang="en-US" sz="3600" b="0" i="0" dirty="0">
                <a:solidFill>
                  <a:srgbClr val="000000"/>
                </a:solidFill>
                <a:effectLst/>
                <a:latin typeface="BlinkMacSystemFont"/>
              </a:rPr>
              <a:t>ortoiseSVN / Import...</a:t>
            </a:r>
            <a:endParaRPr lang="en-US" sz="2800" b="0" i="0" dirty="0">
              <a:solidFill>
                <a:srgbClr val="FF9249"/>
              </a:solidFill>
              <a:effectLst/>
              <a:latin typeface="BlinkMacSystemFont"/>
            </a:endParaRPr>
          </a:p>
        </p:txBody>
      </p:sp>
      <p:pic>
        <p:nvPicPr>
          <p:cNvPr id="6146" name="Picture 2">
            <a:extLst>
              <a:ext uri="{FF2B5EF4-FFF2-40B4-BE49-F238E27FC236}">
                <a16:creationId xmlns:a16="http://schemas.microsoft.com/office/drawing/2014/main" id="{C9AC6924-DA96-4FA9-9A4B-0DD9AD316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2651175"/>
            <a:ext cx="4743450" cy="2143125"/>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407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Import </a:t>
            </a:r>
            <a:r>
              <a:rPr lang="en-US" sz="3600" b="1" i="0" dirty="0" err="1">
                <a:solidFill>
                  <a:srgbClr val="FF9249"/>
                </a:solidFill>
                <a:effectLst/>
                <a:latin typeface="+mj-lt"/>
              </a:rPr>
              <a:t>dữ</a:t>
            </a:r>
            <a:r>
              <a:rPr lang="en-US" sz="3600" b="1" i="0" dirty="0">
                <a:solidFill>
                  <a:srgbClr val="FF9249"/>
                </a:solidFill>
                <a:effectLst/>
                <a:latin typeface="+mj-lt"/>
              </a:rPr>
              <a:t> </a:t>
            </a:r>
            <a:r>
              <a:rPr lang="en-US" sz="3600" b="1" i="0" dirty="0" err="1">
                <a:solidFill>
                  <a:srgbClr val="FF9249"/>
                </a:solidFill>
                <a:effectLst/>
                <a:latin typeface="+mj-lt"/>
              </a:rPr>
              <a:t>liệu</a:t>
            </a:r>
            <a:r>
              <a:rPr lang="en-US" sz="3600" b="1" i="0" dirty="0">
                <a:solidFill>
                  <a:srgbClr val="FF9249"/>
                </a:solidFill>
                <a:effectLst/>
                <a:latin typeface="+mj-lt"/>
              </a:rPr>
              <a:t> </a:t>
            </a:r>
            <a:r>
              <a:rPr lang="en-US" sz="3600" b="1" i="0" dirty="0" err="1">
                <a:solidFill>
                  <a:srgbClr val="FF9249"/>
                </a:solidFill>
                <a:effectLst/>
                <a:latin typeface="+mj-lt"/>
              </a:rPr>
              <a:t>lên</a:t>
            </a:r>
            <a:r>
              <a:rPr lang="en-US" sz="3600" b="1" i="0" dirty="0">
                <a:solidFill>
                  <a:srgbClr val="FF9249"/>
                </a:solidFill>
                <a:effectLst/>
                <a:latin typeface="+mj-lt"/>
              </a:rPr>
              <a:t> Repository:</a:t>
            </a:r>
          </a:p>
        </p:txBody>
      </p:sp>
      <p:pic>
        <p:nvPicPr>
          <p:cNvPr id="7170" name="Picture 2">
            <a:extLst>
              <a:ext uri="{FF2B5EF4-FFF2-40B4-BE49-F238E27FC236}">
                <a16:creationId xmlns:a16="http://schemas.microsoft.com/office/drawing/2014/main" id="{C93CCE04-D02D-4C9B-9FB0-85765AB66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455" y="1643067"/>
            <a:ext cx="4438650" cy="3305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F538B8-37EC-4B43-8BDB-E4D14C4240D1}"/>
              </a:ext>
            </a:extLst>
          </p:cNvPr>
          <p:cNvSpPr txBox="1"/>
          <p:nvPr/>
        </p:nvSpPr>
        <p:spPr>
          <a:xfrm>
            <a:off x="377190" y="1725930"/>
            <a:ext cx="3040380" cy="830997"/>
          </a:xfrm>
          <a:prstGeom prst="rect">
            <a:avLst/>
          </a:prstGeom>
          <a:noFill/>
        </p:spPr>
        <p:txBody>
          <a:bodyPr wrap="square" rtlCol="0">
            <a:spAutoFit/>
          </a:bodyPr>
          <a:lstStyle/>
          <a:p>
            <a:r>
              <a:rPr lang="en-US" sz="2400" b="0" i="0" dirty="0" err="1">
                <a:solidFill>
                  <a:srgbClr val="000000"/>
                </a:solidFill>
                <a:effectLst/>
                <a:latin typeface="BlinkMacSystemFont"/>
              </a:rPr>
              <a:t>Nhập</a:t>
            </a:r>
            <a:r>
              <a:rPr lang="en-US" sz="2400" b="0" i="0" dirty="0">
                <a:solidFill>
                  <a:srgbClr val="000000"/>
                </a:solidFill>
                <a:effectLst/>
                <a:latin typeface="BlinkMacSystemFont"/>
              </a:rPr>
              <a:t> </a:t>
            </a:r>
            <a:r>
              <a:rPr lang="en-US" sz="2400" b="0" i="0" dirty="0" err="1">
                <a:solidFill>
                  <a:srgbClr val="000000"/>
                </a:solidFill>
                <a:effectLst/>
                <a:latin typeface="BlinkMacSystemFont"/>
              </a:rPr>
              <a:t>vào</a:t>
            </a:r>
            <a:r>
              <a:rPr lang="en-US" sz="2400" b="0" i="0" dirty="0">
                <a:solidFill>
                  <a:srgbClr val="000000"/>
                </a:solidFill>
                <a:effectLst/>
                <a:latin typeface="BlinkMacSystemFont"/>
              </a:rPr>
              <a:t> URL </a:t>
            </a:r>
            <a:r>
              <a:rPr lang="en-US" sz="2400" b="0" i="0" dirty="0" err="1">
                <a:solidFill>
                  <a:srgbClr val="000000"/>
                </a:solidFill>
                <a:effectLst/>
                <a:latin typeface="BlinkMacSystemFont"/>
              </a:rPr>
              <a:t>của</a:t>
            </a:r>
            <a:r>
              <a:rPr lang="en-US" sz="2400" b="0" i="0" dirty="0">
                <a:solidFill>
                  <a:srgbClr val="000000"/>
                </a:solidFill>
                <a:effectLst/>
                <a:latin typeface="BlinkMacSystemFont"/>
              </a:rPr>
              <a:t> SVN Repository:</a:t>
            </a:r>
            <a:endParaRPr lang="en-US" sz="1800" b="0" i="0" dirty="0">
              <a:solidFill>
                <a:srgbClr val="FF9249"/>
              </a:solidFill>
              <a:effectLst/>
              <a:latin typeface="BlinkMacSystemFont"/>
            </a:endParaRP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DDC701-0B71-4BD2-BC50-B308CF3E06EC}"/>
              </a:ext>
            </a:extLst>
          </p:cNvPr>
          <p:cNvSpPr txBox="1"/>
          <p:nvPr/>
        </p:nvSpPr>
        <p:spPr>
          <a:xfrm>
            <a:off x="377189" y="2489190"/>
            <a:ext cx="3467555" cy="830997"/>
          </a:xfrm>
          <a:prstGeom prst="rect">
            <a:avLst/>
          </a:prstGeom>
          <a:noFill/>
        </p:spPr>
        <p:txBody>
          <a:bodyPr wrap="square" rtlCol="0">
            <a:spAutoFit/>
          </a:bodyPr>
          <a:lstStyle/>
          <a:p>
            <a:r>
              <a:rPr lang="en-US" sz="2400" b="0" i="0" dirty="0">
                <a:solidFill>
                  <a:srgbClr val="C00000"/>
                </a:solidFill>
                <a:effectLst/>
                <a:latin typeface="BlinkMacSystemFont"/>
              </a:rPr>
              <a:t>http://115.79.192.187:85/svn/SVHUTE</a:t>
            </a:r>
            <a:endParaRPr lang="en-US" sz="1800" b="0" i="0" dirty="0">
              <a:solidFill>
                <a:srgbClr val="C00000"/>
              </a:solidFill>
              <a:effectLst/>
              <a:latin typeface="BlinkMacSystemFont"/>
            </a:endParaRPr>
          </a:p>
        </p:txBody>
      </p:sp>
      <p:sp>
        <p:nvSpPr>
          <p:cNvPr id="10" name="TextBox 9">
            <a:extLst>
              <a:ext uri="{FF2B5EF4-FFF2-40B4-BE49-F238E27FC236}">
                <a16:creationId xmlns:a16="http://schemas.microsoft.com/office/drawing/2014/main" id="{D69D624B-4BE4-4945-A4B0-0CE91ED79BBC}"/>
              </a:ext>
            </a:extLst>
          </p:cNvPr>
          <p:cNvSpPr txBox="1"/>
          <p:nvPr/>
        </p:nvSpPr>
        <p:spPr>
          <a:xfrm>
            <a:off x="4208962" y="2337624"/>
            <a:ext cx="3467555" cy="261610"/>
          </a:xfrm>
          <a:prstGeom prst="rect">
            <a:avLst/>
          </a:prstGeom>
          <a:noFill/>
        </p:spPr>
        <p:txBody>
          <a:bodyPr wrap="square" rtlCol="0">
            <a:spAutoFit/>
          </a:bodyPr>
          <a:lstStyle/>
          <a:p>
            <a:r>
              <a:rPr lang="en-US" sz="1100" b="0" i="0" dirty="0">
                <a:solidFill>
                  <a:srgbClr val="000000"/>
                </a:solidFill>
                <a:effectLst/>
                <a:latin typeface="BlinkMacSystemFont"/>
              </a:rPr>
              <a:t>http://115.79.192.187:85/svn/SVHUTE</a:t>
            </a:r>
            <a:endParaRPr lang="en-US" sz="1000" b="0" i="0" dirty="0">
              <a:solidFill>
                <a:srgbClr val="FF9249"/>
              </a:solidFill>
              <a:effectLst/>
              <a:latin typeface="BlinkMacSystemFont"/>
            </a:endParaRPr>
          </a:p>
        </p:txBody>
      </p:sp>
    </p:spTree>
    <p:extLst>
      <p:ext uri="{BB962C8B-B14F-4D97-AF65-F5344CB8AC3E}">
        <p14:creationId xmlns:p14="http://schemas.microsoft.com/office/powerpoint/2010/main" val="1016984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Import </a:t>
            </a:r>
            <a:r>
              <a:rPr lang="en-US" sz="3600" b="1" i="0" dirty="0" err="1">
                <a:solidFill>
                  <a:srgbClr val="FF9249"/>
                </a:solidFill>
                <a:effectLst/>
                <a:latin typeface="+mj-lt"/>
              </a:rPr>
              <a:t>dữ</a:t>
            </a:r>
            <a:r>
              <a:rPr lang="en-US" sz="3600" b="1" i="0" dirty="0">
                <a:solidFill>
                  <a:srgbClr val="FF9249"/>
                </a:solidFill>
                <a:effectLst/>
                <a:latin typeface="+mj-lt"/>
              </a:rPr>
              <a:t> </a:t>
            </a:r>
            <a:r>
              <a:rPr lang="en-US" sz="3600" b="1" i="0" dirty="0" err="1">
                <a:solidFill>
                  <a:srgbClr val="FF9249"/>
                </a:solidFill>
                <a:effectLst/>
                <a:latin typeface="+mj-lt"/>
              </a:rPr>
              <a:t>liệu</a:t>
            </a:r>
            <a:r>
              <a:rPr lang="en-US" sz="3600" b="1" i="0" dirty="0">
                <a:solidFill>
                  <a:srgbClr val="FF9249"/>
                </a:solidFill>
                <a:effectLst/>
                <a:latin typeface="+mj-lt"/>
              </a:rPr>
              <a:t> </a:t>
            </a:r>
            <a:r>
              <a:rPr lang="en-US" sz="3600" b="1" i="0" dirty="0" err="1">
                <a:solidFill>
                  <a:srgbClr val="FF9249"/>
                </a:solidFill>
                <a:effectLst/>
                <a:latin typeface="+mj-lt"/>
              </a:rPr>
              <a:t>lên</a:t>
            </a:r>
            <a:r>
              <a:rPr lang="en-US" sz="3600" b="1" i="0" dirty="0">
                <a:solidFill>
                  <a:srgbClr val="FF9249"/>
                </a:solidFill>
                <a:effectLst/>
                <a:latin typeface="+mj-lt"/>
              </a:rPr>
              <a:t> Repository:</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0860086B-28F8-4727-9F8D-8E473C702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854" y="1901160"/>
            <a:ext cx="4847318" cy="2630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1FABB3-ED46-4CA8-A696-7FC2198273A4}"/>
              </a:ext>
            </a:extLst>
          </p:cNvPr>
          <p:cNvSpPr txBox="1"/>
          <p:nvPr/>
        </p:nvSpPr>
        <p:spPr>
          <a:xfrm>
            <a:off x="457201" y="2552083"/>
            <a:ext cx="3077028" cy="646331"/>
          </a:xfrm>
          <a:prstGeom prst="rect">
            <a:avLst/>
          </a:prstGeom>
          <a:noFill/>
        </p:spPr>
        <p:txBody>
          <a:bodyPr wrap="square" rtlCol="0">
            <a:spAutoFit/>
          </a:bodyPr>
          <a:lstStyle/>
          <a:p>
            <a:r>
              <a:rPr lang="vi-VN" sz="1800" b="0" i="0" dirty="0">
                <a:solidFill>
                  <a:srgbClr val="000000"/>
                </a:solidFill>
                <a:effectLst/>
                <a:latin typeface="BlinkMacSystemFont"/>
              </a:rPr>
              <a:t>Dữ liệu đã được import (nhập khẩu) vào SVN Repository.</a:t>
            </a:r>
            <a:endParaRPr lang="en-US" sz="1800" dirty="0"/>
          </a:p>
        </p:txBody>
      </p:sp>
    </p:spTree>
    <p:extLst>
      <p:ext uri="{BB962C8B-B14F-4D97-AF65-F5344CB8AC3E}">
        <p14:creationId xmlns:p14="http://schemas.microsoft.com/office/powerpoint/2010/main" val="647370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Checkout: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1FABB3-ED46-4CA8-A696-7FC2198273A4}"/>
              </a:ext>
            </a:extLst>
          </p:cNvPr>
          <p:cNvSpPr txBox="1"/>
          <p:nvPr/>
        </p:nvSpPr>
        <p:spPr>
          <a:xfrm>
            <a:off x="464457" y="1726724"/>
            <a:ext cx="3984171" cy="3139321"/>
          </a:xfrm>
          <a:prstGeom prst="rect">
            <a:avLst/>
          </a:prstGeom>
          <a:noFill/>
        </p:spPr>
        <p:txBody>
          <a:bodyPr wrap="square" rtlCol="0">
            <a:spAutoFit/>
          </a:bodyPr>
          <a:lstStyle/>
          <a:p>
            <a:pPr marL="285750" indent="-285750">
              <a:buFont typeface="Wingdings" panose="05000000000000000000" pitchFamily="2" charset="2"/>
              <a:buChar char="v"/>
            </a:pPr>
            <a:r>
              <a:rPr lang="vi-VN" sz="1800" b="0" i="0" dirty="0">
                <a:solidFill>
                  <a:srgbClr val="000000"/>
                </a:solidFill>
                <a:effectLst/>
                <a:latin typeface="BlinkMacSystemFont"/>
              </a:rPr>
              <a:t>Tất cả các thành viên nhóm sẽ checkout các dữ liệu từ trên SVN Repository về máy tính của mình, bao gồm cả người import dữ liệu ban đầu vào SVN Repository.</a:t>
            </a:r>
          </a:p>
          <a:p>
            <a:pPr marL="285750" indent="-285750">
              <a:buFont typeface="Wingdings" panose="05000000000000000000" pitchFamily="2" charset="2"/>
              <a:buChar char="v"/>
            </a:pPr>
            <a:r>
              <a:rPr lang="vi-VN" sz="1800" b="0" i="0" dirty="0">
                <a:solidFill>
                  <a:srgbClr val="000000"/>
                </a:solidFill>
                <a:effectLst/>
                <a:latin typeface="BlinkMacSystemFont"/>
              </a:rPr>
              <a:t>Tại các máy tính của các thành viên, tạo mới một thư mục rỗng nào đó, và checkout dữ liệu từ SVN Repository về đó. Thư mục này sẽ là thư mục làm việc của mỗi thành viên trên máy tính của mình</a:t>
            </a:r>
            <a:endParaRPr lang="en-US" sz="1800" dirty="0"/>
          </a:p>
        </p:txBody>
      </p:sp>
      <p:pic>
        <p:nvPicPr>
          <p:cNvPr id="9218" name="Picture 2">
            <a:extLst>
              <a:ext uri="{FF2B5EF4-FFF2-40B4-BE49-F238E27FC236}">
                <a16:creationId xmlns:a16="http://schemas.microsoft.com/office/drawing/2014/main" id="{66B3B428-6995-4442-B345-36470F5C2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820" y="762218"/>
            <a:ext cx="4264894" cy="210401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7D3F697-5BAD-4004-BF35-540E99049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6078" y="3002111"/>
            <a:ext cx="4264894" cy="210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84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Checkout: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BA4AB81E-9478-4465-BC84-9CF591BAA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664" y="1154081"/>
            <a:ext cx="445770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658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Checkout: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BA4AB81E-9478-4465-BC84-9CF591BAA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97" y="1570117"/>
            <a:ext cx="3315164" cy="274138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850CA1BA-D62B-4894-8A75-3DD6CA513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367" y="1570117"/>
            <a:ext cx="4776033" cy="233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17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Commit </a:t>
            </a:r>
            <a:r>
              <a:rPr lang="en-US" sz="3600" b="1" i="0" dirty="0" err="1">
                <a:solidFill>
                  <a:srgbClr val="FF9249"/>
                </a:solidFill>
                <a:effectLst/>
                <a:latin typeface="+mj-lt"/>
              </a:rPr>
              <a:t>và</a:t>
            </a:r>
            <a:r>
              <a:rPr lang="en-US" sz="3600" b="1" i="0" dirty="0">
                <a:solidFill>
                  <a:srgbClr val="FF9249"/>
                </a:solidFill>
                <a:effectLst/>
                <a:latin typeface="+mj-lt"/>
              </a:rPr>
              <a:t> Update:</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489B63-F251-4E79-B304-3E95BAC57E72}"/>
              </a:ext>
            </a:extLst>
          </p:cNvPr>
          <p:cNvSpPr txBox="1"/>
          <p:nvPr/>
        </p:nvSpPr>
        <p:spPr>
          <a:xfrm>
            <a:off x="450640" y="2060552"/>
            <a:ext cx="8541657" cy="1938992"/>
          </a:xfrm>
          <a:prstGeom prst="rect">
            <a:avLst/>
          </a:prstGeom>
          <a:noFill/>
        </p:spPr>
        <p:txBody>
          <a:bodyPr wrap="square" rtlCol="0">
            <a:spAutoFit/>
          </a:bodyPr>
          <a:lstStyle/>
          <a:p>
            <a:pPr algn="l"/>
            <a:r>
              <a:rPr lang="vi-VN" sz="2400" b="0" i="0" dirty="0">
                <a:solidFill>
                  <a:srgbClr val="000000"/>
                </a:solidFill>
                <a:effectLst/>
                <a:latin typeface="BlinkMacSystemFont"/>
              </a:rPr>
              <a:t>Checkout là hành động lấy toàn bộ dữ liệu được chia sẻ trên Repository xuống </a:t>
            </a:r>
            <a:r>
              <a:rPr lang="en-US" sz="2400" b="0" i="0" dirty="0" err="1">
                <a:solidFill>
                  <a:srgbClr val="000000"/>
                </a:solidFill>
                <a:effectLst/>
                <a:latin typeface="BlinkMacSystemFont"/>
              </a:rPr>
              <a:t>máy</a:t>
            </a:r>
            <a:r>
              <a:rPr lang="en-US" sz="2400" b="0" i="0" dirty="0">
                <a:solidFill>
                  <a:srgbClr val="000000"/>
                </a:solidFill>
                <a:effectLst/>
                <a:latin typeface="BlinkMacSystemFont"/>
              </a:rPr>
              <a:t> </a:t>
            </a:r>
            <a:r>
              <a:rPr lang="en-US" sz="2400" b="0" i="0" dirty="0" err="1">
                <a:solidFill>
                  <a:srgbClr val="000000"/>
                </a:solidFill>
                <a:effectLst/>
                <a:latin typeface="BlinkMacSystemFont"/>
              </a:rPr>
              <a:t>thành</a:t>
            </a:r>
            <a:r>
              <a:rPr lang="en-US" sz="2400" b="0" i="0" dirty="0">
                <a:solidFill>
                  <a:srgbClr val="000000"/>
                </a:solidFill>
                <a:effectLst/>
                <a:latin typeface="BlinkMacSystemFont"/>
              </a:rPr>
              <a:t> </a:t>
            </a:r>
            <a:r>
              <a:rPr lang="en-US" sz="2400" b="0" i="0" dirty="0" err="1">
                <a:solidFill>
                  <a:srgbClr val="000000"/>
                </a:solidFill>
                <a:effectLst/>
                <a:latin typeface="BlinkMacSystemFont"/>
              </a:rPr>
              <a:t>viên</a:t>
            </a:r>
            <a:r>
              <a:rPr lang="en-US" sz="2400" b="0" i="0" dirty="0">
                <a:solidFill>
                  <a:srgbClr val="000000"/>
                </a:solidFill>
                <a:effectLst/>
                <a:latin typeface="BlinkMacSystemFont"/>
              </a:rPr>
              <a:t> </a:t>
            </a:r>
            <a:r>
              <a:rPr lang="en-US" sz="2400" b="0" i="0" dirty="0" err="1">
                <a:solidFill>
                  <a:srgbClr val="000000"/>
                </a:solidFill>
                <a:effectLst/>
                <a:latin typeface="BlinkMacSystemFont"/>
              </a:rPr>
              <a:t>của</a:t>
            </a:r>
            <a:r>
              <a:rPr lang="en-US" sz="2400" b="0" i="0" dirty="0">
                <a:solidFill>
                  <a:srgbClr val="000000"/>
                </a:solidFill>
                <a:effectLst/>
                <a:latin typeface="BlinkMacSystemFont"/>
              </a:rPr>
              <a:t> team</a:t>
            </a:r>
            <a:r>
              <a:rPr lang="vi-VN" sz="2400" b="0" i="0" dirty="0">
                <a:solidFill>
                  <a:srgbClr val="000000"/>
                </a:solidFill>
                <a:effectLst/>
                <a:latin typeface="BlinkMacSystemFont"/>
              </a:rPr>
              <a:t> lần đầu tiên. Sau đó dữ liệu được sửa đổi tại </a:t>
            </a:r>
            <a:r>
              <a:rPr lang="en-US" sz="2400" b="0" i="0" dirty="0" err="1">
                <a:solidFill>
                  <a:srgbClr val="000000"/>
                </a:solidFill>
                <a:effectLst/>
                <a:latin typeface="BlinkMacSystemFont"/>
              </a:rPr>
              <a:t>máy</a:t>
            </a:r>
            <a:r>
              <a:rPr lang="en-US" sz="2400" b="0" i="0" dirty="0">
                <a:solidFill>
                  <a:srgbClr val="000000"/>
                </a:solidFill>
                <a:effectLst/>
                <a:latin typeface="BlinkMacSystemFont"/>
              </a:rPr>
              <a:t> </a:t>
            </a:r>
            <a:r>
              <a:rPr lang="en-US" sz="2400" b="0" i="0" dirty="0" err="1">
                <a:solidFill>
                  <a:srgbClr val="000000"/>
                </a:solidFill>
                <a:effectLst/>
                <a:latin typeface="BlinkMacSystemFont"/>
              </a:rPr>
              <a:t>thành</a:t>
            </a:r>
            <a:r>
              <a:rPr lang="en-US" sz="2400" b="0" i="0" dirty="0">
                <a:solidFill>
                  <a:srgbClr val="000000"/>
                </a:solidFill>
                <a:effectLst/>
                <a:latin typeface="BlinkMacSystemFont"/>
              </a:rPr>
              <a:t> </a:t>
            </a:r>
            <a:r>
              <a:rPr lang="en-US" sz="2400" b="0" i="0" dirty="0" err="1">
                <a:solidFill>
                  <a:srgbClr val="000000"/>
                </a:solidFill>
                <a:effectLst/>
                <a:latin typeface="BlinkMacSystemFont"/>
              </a:rPr>
              <a:t>viên</a:t>
            </a:r>
            <a:r>
              <a:rPr lang="en-US" sz="2400" b="0" i="0" dirty="0">
                <a:solidFill>
                  <a:srgbClr val="000000"/>
                </a:solidFill>
                <a:effectLst/>
                <a:latin typeface="BlinkMacSystemFont"/>
              </a:rPr>
              <a:t> </a:t>
            </a:r>
            <a:r>
              <a:rPr lang="en-US" sz="2400" b="0" i="0" dirty="0" err="1">
                <a:solidFill>
                  <a:srgbClr val="000000"/>
                </a:solidFill>
                <a:effectLst/>
                <a:latin typeface="BlinkMacSystemFont"/>
              </a:rPr>
              <a:t>của</a:t>
            </a:r>
            <a:r>
              <a:rPr lang="en-US" sz="2400" b="0" i="0" dirty="0">
                <a:solidFill>
                  <a:srgbClr val="000000"/>
                </a:solidFill>
                <a:effectLst/>
                <a:latin typeface="BlinkMacSystemFont"/>
              </a:rPr>
              <a:t> team</a:t>
            </a:r>
            <a:r>
              <a:rPr lang="vi-VN" sz="2400" b="0" i="0" dirty="0">
                <a:solidFill>
                  <a:srgbClr val="000000"/>
                </a:solidFill>
                <a:effectLst/>
                <a:latin typeface="BlinkMacSystemFont"/>
              </a:rPr>
              <a:t>. Việc đưa dữ liệu đã thay đổi lên Repository được gọi là Commit. Và việc cập nhập các dữ liệu đã thay đổi về là hành động Update.</a:t>
            </a:r>
          </a:p>
        </p:txBody>
      </p:sp>
    </p:spTree>
    <p:extLst>
      <p:ext uri="{BB962C8B-B14F-4D97-AF65-F5344CB8AC3E}">
        <p14:creationId xmlns:p14="http://schemas.microsoft.com/office/powerpoint/2010/main" val="1460912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Commit: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87CF13BB-6E89-4140-B319-A765CA407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319" y="1726724"/>
            <a:ext cx="4730081" cy="2308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489B63-F251-4E79-B304-3E95BAC57E72}"/>
              </a:ext>
            </a:extLst>
          </p:cNvPr>
          <p:cNvSpPr txBox="1"/>
          <p:nvPr/>
        </p:nvSpPr>
        <p:spPr>
          <a:xfrm>
            <a:off x="148771" y="1643067"/>
            <a:ext cx="3956719" cy="2308324"/>
          </a:xfrm>
          <a:prstGeom prst="rect">
            <a:avLst/>
          </a:prstGeom>
          <a:noFill/>
        </p:spPr>
        <p:txBody>
          <a:bodyPr wrap="square" rtlCol="0">
            <a:spAutoFit/>
          </a:bodyPr>
          <a:lstStyle/>
          <a:p>
            <a:pPr algn="l"/>
            <a:endParaRPr lang="vi-VN" sz="2400" b="0" i="0" dirty="0">
              <a:solidFill>
                <a:srgbClr val="000000"/>
              </a:solidFill>
              <a:effectLst/>
              <a:latin typeface="BlinkMacSystemFont"/>
            </a:endParaRPr>
          </a:p>
          <a:p>
            <a:pPr algn="l"/>
            <a:r>
              <a:rPr lang="vi-VN" sz="2400" b="0" i="0" dirty="0">
                <a:solidFill>
                  <a:srgbClr val="000000"/>
                </a:solidFill>
                <a:effectLst/>
                <a:latin typeface="BlinkMacSystemFont"/>
              </a:rPr>
              <a:t>Ví dụ thay đổi file </a:t>
            </a:r>
            <a:r>
              <a:rPr lang="vi-VN" sz="2400" b="0" i="1" dirty="0">
                <a:solidFill>
                  <a:srgbClr val="000000"/>
                </a:solidFill>
                <a:effectLst/>
                <a:latin typeface="BlinkMacSystemFont"/>
              </a:rPr>
              <a:t>TeamNote.txt</a:t>
            </a:r>
            <a:r>
              <a:rPr lang="vi-VN" sz="2400" b="0" i="0" dirty="0">
                <a:solidFill>
                  <a:srgbClr val="000000"/>
                </a:solidFill>
                <a:effectLst/>
                <a:latin typeface="BlinkMacSystemFont"/>
              </a:rPr>
              <a:t> và lưu lại, khi đó biểu tượng SVN của file này thay đổi, thông báo rằng file này đã bị sửa đổi.</a:t>
            </a:r>
          </a:p>
        </p:txBody>
      </p:sp>
    </p:spTree>
    <p:extLst>
      <p:ext uri="{BB962C8B-B14F-4D97-AF65-F5344CB8AC3E}">
        <p14:creationId xmlns:p14="http://schemas.microsoft.com/office/powerpoint/2010/main" val="4095159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Commit: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489B63-F251-4E79-B304-3E95BAC57E72}"/>
              </a:ext>
            </a:extLst>
          </p:cNvPr>
          <p:cNvSpPr txBox="1"/>
          <p:nvPr/>
        </p:nvSpPr>
        <p:spPr>
          <a:xfrm>
            <a:off x="148771" y="1643067"/>
            <a:ext cx="3956719" cy="2677656"/>
          </a:xfrm>
          <a:prstGeom prst="rect">
            <a:avLst/>
          </a:prstGeom>
          <a:noFill/>
        </p:spPr>
        <p:txBody>
          <a:bodyPr wrap="square" rtlCol="0">
            <a:spAutoFit/>
          </a:bodyPr>
          <a:lstStyle/>
          <a:p>
            <a:pPr algn="l"/>
            <a:endParaRPr lang="vi-VN" sz="2400" b="0" i="0" dirty="0">
              <a:solidFill>
                <a:srgbClr val="000000"/>
              </a:solidFill>
              <a:effectLst/>
              <a:latin typeface="BlinkMacSystemFont"/>
            </a:endParaRPr>
          </a:p>
          <a:p>
            <a:pPr algn="l"/>
            <a:r>
              <a:rPr lang="vi-VN" sz="2400" b="0" i="0" dirty="0">
                <a:solidFill>
                  <a:srgbClr val="000000"/>
                </a:solidFill>
                <a:effectLst/>
                <a:latin typeface="BlinkMacSystemFont"/>
              </a:rPr>
              <a:t>Tiếp theo tôi tạo mới một file TeamTodo.txt. Biểu tượng của file mới được tạo ra có dấu ?, thông báo rằng file này mới, và chưa được quản lý bởi SVN.</a:t>
            </a:r>
          </a:p>
        </p:txBody>
      </p:sp>
      <p:pic>
        <p:nvPicPr>
          <p:cNvPr id="13314" name="Picture 2">
            <a:extLst>
              <a:ext uri="{FF2B5EF4-FFF2-40B4-BE49-F238E27FC236}">
                <a16:creationId xmlns:a16="http://schemas.microsoft.com/office/drawing/2014/main" id="{228068BE-11F0-47F9-A389-F4D21EC12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165" y="1927907"/>
            <a:ext cx="4903213" cy="239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590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Commit: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489B63-F251-4E79-B304-3E95BAC57E72}"/>
              </a:ext>
            </a:extLst>
          </p:cNvPr>
          <p:cNvSpPr txBox="1"/>
          <p:nvPr/>
        </p:nvSpPr>
        <p:spPr>
          <a:xfrm>
            <a:off x="148771" y="1643067"/>
            <a:ext cx="3956719" cy="1569660"/>
          </a:xfrm>
          <a:prstGeom prst="rect">
            <a:avLst/>
          </a:prstGeom>
          <a:noFill/>
        </p:spPr>
        <p:txBody>
          <a:bodyPr wrap="square" rtlCol="0">
            <a:spAutoFit/>
          </a:bodyPr>
          <a:lstStyle/>
          <a:p>
            <a:pPr algn="l"/>
            <a:endParaRPr lang="vi-VN" sz="2400" b="0" i="0" dirty="0">
              <a:solidFill>
                <a:srgbClr val="000000"/>
              </a:solidFill>
              <a:effectLst/>
              <a:latin typeface="BlinkMacSystemFont"/>
            </a:endParaRPr>
          </a:p>
          <a:p>
            <a:pPr algn="l"/>
            <a:r>
              <a:rPr lang="vi-VN" sz="2400" b="0" i="0" dirty="0">
                <a:solidFill>
                  <a:srgbClr val="000000"/>
                </a:solidFill>
                <a:effectLst/>
                <a:latin typeface="BlinkMacSystemFont"/>
              </a:rPr>
              <a:t>Thư mục SVN chứa file có dữ liệu bị sửa đổi cũng thay đổi biểu tượng.</a:t>
            </a:r>
          </a:p>
        </p:txBody>
      </p:sp>
      <p:pic>
        <p:nvPicPr>
          <p:cNvPr id="14338" name="Picture 2">
            <a:extLst>
              <a:ext uri="{FF2B5EF4-FFF2-40B4-BE49-F238E27FC236}">
                <a16:creationId xmlns:a16="http://schemas.microsoft.com/office/drawing/2014/main" id="{C74E11D4-0583-453E-A4A1-F985368B9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336" y="1830706"/>
            <a:ext cx="4780531" cy="233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372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0" y="846484"/>
            <a:ext cx="8915400" cy="23196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Version control systems (VCS)</a:t>
            </a:r>
          </a:p>
          <a:p>
            <a:pPr marL="114300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Lưu lại (log) lịch sử các phiên bản làm việc</a:t>
            </a:r>
            <a:endParaRPr lang="en-US" sz="2800" dirty="0">
              <a:latin typeface="+mn-lt"/>
              <a:ea typeface="Microsoft JhengHei UI Light" panose="020B0304030504040204" pitchFamily="34" charset="-120"/>
              <a:cs typeface="Times New Roman" panose="02020603050405020304" pitchFamily="18" charset="0"/>
            </a:endParaRPr>
          </a:p>
        </p:txBody>
      </p:sp>
      <p:pic>
        <p:nvPicPr>
          <p:cNvPr id="5" name="Picture 4">
            <a:extLst>
              <a:ext uri="{FF2B5EF4-FFF2-40B4-BE49-F238E27FC236}">
                <a16:creationId xmlns:a16="http://schemas.microsoft.com/office/drawing/2014/main" id="{10853657-813A-423D-85B2-536F995FC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56" y="1879658"/>
            <a:ext cx="8812688" cy="3214247"/>
          </a:xfrm>
          <a:prstGeom prst="rect">
            <a:avLst/>
          </a:prstGeom>
          <a:ln>
            <a:solidFill>
              <a:schemeClr val="accent1"/>
            </a:solidFill>
          </a:ln>
        </p:spPr>
      </p:pic>
    </p:spTree>
    <p:extLst>
      <p:ext uri="{BB962C8B-B14F-4D97-AF65-F5344CB8AC3E}">
        <p14:creationId xmlns:p14="http://schemas.microsoft.com/office/powerpoint/2010/main" val="4107489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Commit: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489B63-F251-4E79-B304-3E95BAC57E72}"/>
              </a:ext>
            </a:extLst>
          </p:cNvPr>
          <p:cNvSpPr txBox="1"/>
          <p:nvPr/>
        </p:nvSpPr>
        <p:spPr>
          <a:xfrm>
            <a:off x="148771" y="1643067"/>
            <a:ext cx="3956719" cy="1938992"/>
          </a:xfrm>
          <a:prstGeom prst="rect">
            <a:avLst/>
          </a:prstGeom>
          <a:noFill/>
        </p:spPr>
        <p:txBody>
          <a:bodyPr wrap="square" rtlCol="0">
            <a:spAutoFit/>
          </a:bodyPr>
          <a:lstStyle/>
          <a:p>
            <a:pPr algn="l"/>
            <a:endParaRPr lang="vi-VN" sz="2400" b="0" i="0" dirty="0">
              <a:solidFill>
                <a:srgbClr val="000000"/>
              </a:solidFill>
              <a:effectLst/>
              <a:latin typeface="BlinkMacSystemFont"/>
            </a:endParaRPr>
          </a:p>
          <a:p>
            <a:pPr algn="l"/>
            <a:r>
              <a:rPr lang="vi-VN" sz="2400" b="0" i="0" dirty="0">
                <a:solidFill>
                  <a:srgbClr val="000000"/>
                </a:solidFill>
                <a:effectLst/>
                <a:latin typeface="BlinkMacSystemFont"/>
              </a:rPr>
              <a:t>Để Commit dữ liệu lên SVN Repository, nhấn phải chuột vào file hoặc thư mục cần Commit, chọn SVN Commit.</a:t>
            </a:r>
          </a:p>
        </p:txBody>
      </p:sp>
      <p:pic>
        <p:nvPicPr>
          <p:cNvPr id="15362" name="Picture 2">
            <a:extLst>
              <a:ext uri="{FF2B5EF4-FFF2-40B4-BE49-F238E27FC236}">
                <a16:creationId xmlns:a16="http://schemas.microsoft.com/office/drawing/2014/main" id="{2F09890F-601C-441C-B5DE-2CFA2D37A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305" y="1803486"/>
            <a:ext cx="4903095" cy="239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96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Commit: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489B63-F251-4E79-B304-3E95BAC57E72}"/>
              </a:ext>
            </a:extLst>
          </p:cNvPr>
          <p:cNvSpPr txBox="1"/>
          <p:nvPr/>
        </p:nvSpPr>
        <p:spPr>
          <a:xfrm>
            <a:off x="148772" y="1570117"/>
            <a:ext cx="3552372" cy="2308324"/>
          </a:xfrm>
          <a:prstGeom prst="rect">
            <a:avLst/>
          </a:prstGeom>
          <a:noFill/>
        </p:spPr>
        <p:txBody>
          <a:bodyPr wrap="square" rtlCol="0">
            <a:spAutoFit/>
          </a:bodyPr>
          <a:lstStyle/>
          <a:p>
            <a:pPr algn="l"/>
            <a:endParaRPr lang="vi-VN" sz="2400" b="0" i="0" dirty="0">
              <a:solidFill>
                <a:srgbClr val="000000"/>
              </a:solidFill>
              <a:effectLst/>
              <a:latin typeface="BlinkMacSystemFont"/>
            </a:endParaRPr>
          </a:p>
          <a:p>
            <a:pPr algn="l"/>
            <a:r>
              <a:rPr lang="vi-VN" sz="2400" b="0" i="0" dirty="0">
                <a:solidFill>
                  <a:srgbClr val="000000"/>
                </a:solidFill>
                <a:effectLst/>
                <a:latin typeface="BlinkMacSystemFont"/>
              </a:rPr>
              <a:t>Check chọn các file cần commit trên danh sách.</a:t>
            </a:r>
          </a:p>
          <a:p>
            <a:pPr algn="l"/>
            <a:r>
              <a:rPr lang="vi-VN" sz="2400" b="0" i="0" dirty="0">
                <a:solidFill>
                  <a:srgbClr val="000000"/>
                </a:solidFill>
                <a:effectLst/>
                <a:latin typeface="BlinkMacSystemFont"/>
              </a:rPr>
              <a:t>Mặc định Tortoise SVN tự động check vào các file có sửa đổi.</a:t>
            </a:r>
          </a:p>
        </p:txBody>
      </p:sp>
      <p:pic>
        <p:nvPicPr>
          <p:cNvPr id="16386" name="Picture 2">
            <a:extLst>
              <a:ext uri="{FF2B5EF4-FFF2-40B4-BE49-F238E27FC236}">
                <a16:creationId xmlns:a16="http://schemas.microsoft.com/office/drawing/2014/main" id="{BE9A3A42-6757-4AB5-9E1B-221BC3FED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0878" y="1643067"/>
            <a:ext cx="4054788" cy="342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012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Commit: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a:extLst>
              <a:ext uri="{FF2B5EF4-FFF2-40B4-BE49-F238E27FC236}">
                <a16:creationId xmlns:a16="http://schemas.microsoft.com/office/drawing/2014/main" id="{7FFCFC70-3098-44E8-B743-E3C68C93A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881" y="1593850"/>
            <a:ext cx="6353175"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840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Update:</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B7EEEA5-F02B-468A-937A-5A78F02D429F}"/>
              </a:ext>
            </a:extLst>
          </p:cNvPr>
          <p:cNvSpPr txBox="1"/>
          <p:nvPr/>
        </p:nvSpPr>
        <p:spPr>
          <a:xfrm>
            <a:off x="228600" y="1724505"/>
            <a:ext cx="4082143" cy="1569660"/>
          </a:xfrm>
          <a:prstGeom prst="rect">
            <a:avLst/>
          </a:prstGeom>
          <a:noFill/>
        </p:spPr>
        <p:txBody>
          <a:bodyPr wrap="square">
            <a:spAutoFit/>
          </a:bodyPr>
          <a:lstStyle/>
          <a:p>
            <a:r>
              <a:rPr lang="en-US" sz="2400" b="0" i="0" dirty="0" err="1">
                <a:solidFill>
                  <a:srgbClr val="000000"/>
                </a:solidFill>
                <a:effectLst/>
                <a:latin typeface="BlinkMacSystemFont"/>
              </a:rPr>
              <a:t>Thành</a:t>
            </a:r>
            <a:r>
              <a:rPr lang="en-US" sz="2400" b="0" i="0" dirty="0">
                <a:solidFill>
                  <a:srgbClr val="000000"/>
                </a:solidFill>
                <a:effectLst/>
                <a:latin typeface="BlinkMacSystemFont"/>
              </a:rPr>
              <a:t> </a:t>
            </a:r>
            <a:r>
              <a:rPr lang="en-US" sz="2400" b="0" i="0" dirty="0" err="1">
                <a:solidFill>
                  <a:srgbClr val="000000"/>
                </a:solidFill>
                <a:effectLst/>
                <a:latin typeface="BlinkMacSystemFont"/>
              </a:rPr>
              <a:t>viên</a:t>
            </a:r>
            <a:r>
              <a:rPr lang="en-US" sz="2400" b="0" i="0" dirty="0">
                <a:solidFill>
                  <a:srgbClr val="000000"/>
                </a:solidFill>
                <a:effectLst/>
                <a:latin typeface="BlinkMacSystemFont"/>
              </a:rPr>
              <a:t> </a:t>
            </a:r>
            <a:r>
              <a:rPr lang="en-US" sz="2400" b="0" i="0" dirty="0" err="1">
                <a:solidFill>
                  <a:srgbClr val="000000"/>
                </a:solidFill>
                <a:effectLst/>
                <a:latin typeface="BlinkMacSystemFont"/>
              </a:rPr>
              <a:t>khác</a:t>
            </a:r>
            <a:r>
              <a:rPr lang="en-US" sz="2400" b="0" i="0" dirty="0">
                <a:solidFill>
                  <a:srgbClr val="000000"/>
                </a:solidFill>
                <a:effectLst/>
                <a:latin typeface="BlinkMacSystemFont"/>
              </a:rPr>
              <a:t> </a:t>
            </a:r>
            <a:r>
              <a:rPr lang="en-US" sz="2400" b="0" i="0" dirty="0" err="1">
                <a:solidFill>
                  <a:srgbClr val="000000"/>
                </a:solidFill>
                <a:effectLst/>
                <a:latin typeface="BlinkMacSystemFont"/>
              </a:rPr>
              <a:t>trong</a:t>
            </a:r>
            <a:r>
              <a:rPr lang="en-US" sz="2400" b="0" i="0" dirty="0">
                <a:solidFill>
                  <a:srgbClr val="000000"/>
                </a:solidFill>
                <a:effectLst/>
                <a:latin typeface="BlinkMacSystemFont"/>
              </a:rPr>
              <a:t> </a:t>
            </a:r>
            <a:r>
              <a:rPr lang="en-US" sz="2400" b="0" i="0" dirty="0" err="1">
                <a:solidFill>
                  <a:srgbClr val="000000"/>
                </a:solidFill>
                <a:effectLst/>
                <a:latin typeface="BlinkMacSystemFont"/>
              </a:rPr>
              <a:t>nhóm</a:t>
            </a:r>
            <a:r>
              <a:rPr lang="en-US" sz="2400" b="0" i="0" dirty="0">
                <a:solidFill>
                  <a:srgbClr val="000000"/>
                </a:solidFill>
                <a:effectLst/>
                <a:latin typeface="BlinkMacSystemFont"/>
              </a:rPr>
              <a:t> </a:t>
            </a:r>
            <a:r>
              <a:rPr lang="en-US" sz="2400" b="0" i="0" dirty="0" err="1">
                <a:solidFill>
                  <a:srgbClr val="000000"/>
                </a:solidFill>
                <a:effectLst/>
                <a:latin typeface="BlinkMacSystemFont"/>
              </a:rPr>
              <a:t>có</a:t>
            </a:r>
            <a:r>
              <a:rPr lang="en-US" sz="2400" b="0" i="0" dirty="0">
                <a:solidFill>
                  <a:srgbClr val="000000"/>
                </a:solidFill>
                <a:effectLst/>
                <a:latin typeface="BlinkMacSystemFont"/>
              </a:rPr>
              <a:t> </a:t>
            </a:r>
            <a:r>
              <a:rPr lang="en-US" sz="2400" b="0" i="0" dirty="0" err="1">
                <a:solidFill>
                  <a:srgbClr val="000000"/>
                </a:solidFill>
                <a:effectLst/>
                <a:latin typeface="BlinkMacSystemFont"/>
              </a:rPr>
              <a:t>thể</a:t>
            </a:r>
            <a:r>
              <a:rPr lang="en-US" sz="2400" b="0" i="0" dirty="0">
                <a:solidFill>
                  <a:srgbClr val="000000"/>
                </a:solidFill>
                <a:effectLst/>
                <a:latin typeface="BlinkMacSystemFont"/>
              </a:rPr>
              <a:t> Update (</a:t>
            </a:r>
            <a:r>
              <a:rPr lang="en-US" sz="2400" b="0" i="0" dirty="0" err="1">
                <a:solidFill>
                  <a:srgbClr val="000000"/>
                </a:solidFill>
                <a:effectLst/>
                <a:latin typeface="BlinkMacSystemFont"/>
              </a:rPr>
              <a:t>cập</a:t>
            </a:r>
            <a:r>
              <a:rPr lang="en-US" sz="2400" b="0" i="0" dirty="0">
                <a:solidFill>
                  <a:srgbClr val="000000"/>
                </a:solidFill>
                <a:effectLst/>
                <a:latin typeface="BlinkMacSystemFont"/>
              </a:rPr>
              <a:t> </a:t>
            </a:r>
            <a:r>
              <a:rPr lang="en-US" sz="2400" b="0" i="0" dirty="0" err="1">
                <a:solidFill>
                  <a:srgbClr val="000000"/>
                </a:solidFill>
                <a:effectLst/>
                <a:latin typeface="BlinkMacSystemFont"/>
              </a:rPr>
              <a:t>nhập</a:t>
            </a:r>
            <a:r>
              <a:rPr lang="en-US" sz="2400" b="0" i="0" dirty="0">
                <a:solidFill>
                  <a:srgbClr val="000000"/>
                </a:solidFill>
                <a:effectLst/>
                <a:latin typeface="BlinkMacSystemFont"/>
              </a:rPr>
              <a:t>) </a:t>
            </a:r>
            <a:r>
              <a:rPr lang="en-US" sz="2400" b="0" i="0" dirty="0" err="1">
                <a:solidFill>
                  <a:srgbClr val="000000"/>
                </a:solidFill>
                <a:effectLst/>
                <a:latin typeface="BlinkMacSystemFont"/>
              </a:rPr>
              <a:t>các</a:t>
            </a:r>
            <a:r>
              <a:rPr lang="en-US" sz="2400" b="0" i="0" dirty="0">
                <a:solidFill>
                  <a:srgbClr val="000000"/>
                </a:solidFill>
                <a:effectLst/>
                <a:latin typeface="BlinkMacSystemFont"/>
              </a:rPr>
              <a:t> </a:t>
            </a:r>
            <a:r>
              <a:rPr lang="en-US" sz="2400" b="0" i="0" dirty="0" err="1">
                <a:solidFill>
                  <a:srgbClr val="000000"/>
                </a:solidFill>
                <a:effectLst/>
                <a:latin typeface="BlinkMacSystemFont"/>
              </a:rPr>
              <a:t>dữ</a:t>
            </a:r>
            <a:r>
              <a:rPr lang="en-US" sz="2400" b="0" i="0" dirty="0">
                <a:solidFill>
                  <a:srgbClr val="000000"/>
                </a:solidFill>
                <a:effectLst/>
                <a:latin typeface="BlinkMacSystemFont"/>
              </a:rPr>
              <a:t> </a:t>
            </a:r>
            <a:r>
              <a:rPr lang="en-US" sz="2400" b="0" i="0" dirty="0" err="1">
                <a:solidFill>
                  <a:srgbClr val="000000"/>
                </a:solidFill>
                <a:effectLst/>
                <a:latin typeface="BlinkMacSystemFont"/>
              </a:rPr>
              <a:t>liệu</a:t>
            </a:r>
            <a:r>
              <a:rPr lang="en-US" sz="2400" b="0" i="0" dirty="0">
                <a:solidFill>
                  <a:srgbClr val="000000"/>
                </a:solidFill>
                <a:effectLst/>
                <a:latin typeface="BlinkMacSystemFont"/>
              </a:rPr>
              <a:t> </a:t>
            </a:r>
            <a:r>
              <a:rPr lang="en-US" sz="2400" b="0" i="0" dirty="0" err="1">
                <a:solidFill>
                  <a:srgbClr val="000000"/>
                </a:solidFill>
                <a:effectLst/>
                <a:latin typeface="BlinkMacSystemFont"/>
              </a:rPr>
              <a:t>mới</a:t>
            </a:r>
            <a:r>
              <a:rPr lang="en-US" sz="2400" b="0" i="0" dirty="0">
                <a:solidFill>
                  <a:srgbClr val="000000"/>
                </a:solidFill>
                <a:effectLst/>
                <a:latin typeface="BlinkMacSystemFont"/>
              </a:rPr>
              <a:t> </a:t>
            </a:r>
            <a:r>
              <a:rPr lang="en-US" sz="2400" b="0" i="0" dirty="0" err="1">
                <a:solidFill>
                  <a:srgbClr val="000000"/>
                </a:solidFill>
                <a:effectLst/>
                <a:latin typeface="BlinkMacSystemFont"/>
              </a:rPr>
              <a:t>nhất</a:t>
            </a:r>
            <a:r>
              <a:rPr lang="en-US" sz="2400" b="0" i="0" dirty="0">
                <a:solidFill>
                  <a:srgbClr val="000000"/>
                </a:solidFill>
                <a:effectLst/>
                <a:latin typeface="BlinkMacSystemFont"/>
              </a:rPr>
              <a:t> </a:t>
            </a:r>
            <a:r>
              <a:rPr lang="en-US" sz="2400" b="0" i="0" dirty="0" err="1">
                <a:solidFill>
                  <a:srgbClr val="000000"/>
                </a:solidFill>
                <a:effectLst/>
                <a:latin typeface="BlinkMacSystemFont"/>
              </a:rPr>
              <a:t>từ</a:t>
            </a:r>
            <a:r>
              <a:rPr lang="en-US" sz="2400" b="0" i="0" dirty="0">
                <a:solidFill>
                  <a:srgbClr val="000000"/>
                </a:solidFill>
                <a:effectLst/>
                <a:latin typeface="BlinkMacSystemFont"/>
              </a:rPr>
              <a:t> SVN Repository</a:t>
            </a:r>
            <a:endParaRPr lang="en-US" sz="2400" dirty="0"/>
          </a:p>
        </p:txBody>
      </p:sp>
      <p:pic>
        <p:nvPicPr>
          <p:cNvPr id="18434" name="Picture 2">
            <a:extLst>
              <a:ext uri="{FF2B5EF4-FFF2-40B4-BE49-F238E27FC236}">
                <a16:creationId xmlns:a16="http://schemas.microsoft.com/office/drawing/2014/main" id="{3B10A3F5-BB8C-4DD6-AE7C-8D27D9E11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259" y="1246951"/>
            <a:ext cx="28575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203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1017815" y="1308415"/>
            <a:ext cx="1970314" cy="3046988"/>
          </a:xfrm>
          <a:prstGeom prst="rect">
            <a:avLst/>
          </a:prstGeom>
          <a:noFill/>
        </p:spPr>
        <p:txBody>
          <a:bodyPr wrap="square">
            <a:spAutoFit/>
          </a:bodyPr>
          <a:lstStyle/>
          <a:p>
            <a:pPr algn="r"/>
            <a:r>
              <a:rPr lang="en-US" sz="3200" b="1" i="0" dirty="0" err="1">
                <a:solidFill>
                  <a:srgbClr val="FF9249"/>
                </a:solidFill>
                <a:effectLst/>
                <a:latin typeface="+mj-lt"/>
              </a:rPr>
              <a:t>Các</a:t>
            </a:r>
            <a:r>
              <a:rPr lang="en-US" sz="3200" b="1" i="0" dirty="0">
                <a:solidFill>
                  <a:srgbClr val="FF9249"/>
                </a:solidFill>
                <a:effectLst/>
                <a:latin typeface="+mj-lt"/>
              </a:rPr>
              <a:t> </a:t>
            </a:r>
            <a:r>
              <a:rPr lang="en-US" sz="3200" b="1" i="0" dirty="0" err="1">
                <a:solidFill>
                  <a:srgbClr val="FF9249"/>
                </a:solidFill>
                <a:effectLst/>
                <a:latin typeface="+mj-lt"/>
              </a:rPr>
              <a:t>chức</a:t>
            </a:r>
            <a:r>
              <a:rPr lang="en-US" sz="3200" b="1" i="0" dirty="0">
                <a:solidFill>
                  <a:srgbClr val="FF9249"/>
                </a:solidFill>
                <a:effectLst/>
                <a:latin typeface="+mj-lt"/>
              </a:rPr>
              <a:t> </a:t>
            </a:r>
            <a:r>
              <a:rPr lang="en-US" sz="3200" b="1" i="0" dirty="0" err="1">
                <a:solidFill>
                  <a:srgbClr val="FF9249"/>
                </a:solidFill>
                <a:effectLst/>
                <a:latin typeface="+mj-lt"/>
              </a:rPr>
              <a:t>năng</a:t>
            </a:r>
            <a:r>
              <a:rPr lang="en-US" sz="3200" b="1" i="0" dirty="0">
                <a:solidFill>
                  <a:srgbClr val="FF9249"/>
                </a:solidFill>
                <a:effectLst/>
                <a:latin typeface="+mj-lt"/>
              </a:rPr>
              <a:t> </a:t>
            </a:r>
            <a:r>
              <a:rPr lang="en-US" sz="3200" b="1" i="0" dirty="0" err="1">
                <a:solidFill>
                  <a:srgbClr val="FF9249"/>
                </a:solidFill>
                <a:effectLst/>
                <a:latin typeface="+mj-lt"/>
              </a:rPr>
              <a:t>khác</a:t>
            </a:r>
            <a:r>
              <a:rPr lang="en-US" sz="3200" b="1" i="0" dirty="0">
                <a:solidFill>
                  <a:srgbClr val="FF9249"/>
                </a:solidFill>
                <a:effectLst/>
                <a:latin typeface="+mj-lt"/>
              </a:rPr>
              <a:t> </a:t>
            </a:r>
            <a:r>
              <a:rPr lang="en-US" sz="3200" b="1" i="0" dirty="0" err="1">
                <a:solidFill>
                  <a:srgbClr val="FF9249"/>
                </a:solidFill>
                <a:effectLst/>
                <a:latin typeface="+mj-lt"/>
              </a:rPr>
              <a:t>của</a:t>
            </a:r>
            <a:r>
              <a:rPr lang="en-US" sz="3200" b="1" i="0" dirty="0">
                <a:solidFill>
                  <a:srgbClr val="FF9249"/>
                </a:solidFill>
                <a:effectLst/>
                <a:latin typeface="+mj-lt"/>
              </a:rPr>
              <a:t> Tortoise SVN:</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a:extLst>
              <a:ext uri="{FF2B5EF4-FFF2-40B4-BE49-F238E27FC236}">
                <a16:creationId xmlns:a16="http://schemas.microsoft.com/office/drawing/2014/main" id="{2D90E25E-A3E6-495E-B0FD-AB619BD08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7942" y="1139387"/>
            <a:ext cx="3364367" cy="381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083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Add to Ignore list: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B7EEEA5-F02B-468A-937A-5A78F02D429F}"/>
              </a:ext>
            </a:extLst>
          </p:cNvPr>
          <p:cNvSpPr txBox="1"/>
          <p:nvPr/>
        </p:nvSpPr>
        <p:spPr>
          <a:xfrm>
            <a:off x="228600" y="1724505"/>
            <a:ext cx="4082143" cy="1938992"/>
          </a:xfrm>
          <a:prstGeom prst="rect">
            <a:avLst/>
          </a:prstGeom>
          <a:noFill/>
        </p:spPr>
        <p:txBody>
          <a:bodyPr wrap="square">
            <a:spAutoFit/>
          </a:bodyPr>
          <a:lstStyle/>
          <a:p>
            <a:r>
              <a:rPr lang="vi-VN" sz="2400" b="0" i="0" dirty="0">
                <a:solidFill>
                  <a:srgbClr val="000000"/>
                </a:solidFill>
                <a:effectLst/>
                <a:latin typeface="BlinkMacSystemFont"/>
              </a:rPr>
              <a:t>Trường hợp bạn có một thư mục hoặc file muốn SVN bỏ qua, không đưa lên SVN Repository. Bạn có thể sử dụng chức năng:</a:t>
            </a:r>
            <a:r>
              <a:rPr lang="en-US" sz="2400" b="0" i="0" dirty="0">
                <a:solidFill>
                  <a:srgbClr val="000000"/>
                </a:solidFill>
                <a:effectLst/>
                <a:latin typeface="BlinkMacSystemFont"/>
              </a:rPr>
              <a:t> </a:t>
            </a:r>
            <a:r>
              <a:rPr lang="vi-VN" sz="2400" b="1" i="0" dirty="0">
                <a:solidFill>
                  <a:srgbClr val="C00000"/>
                </a:solidFill>
                <a:effectLst/>
                <a:latin typeface="BlinkMacSystemFont"/>
              </a:rPr>
              <a:t>Add to Ignore list</a:t>
            </a:r>
            <a:endParaRPr lang="en-US" sz="2400" b="1" dirty="0">
              <a:solidFill>
                <a:srgbClr val="C00000"/>
              </a:solidFill>
            </a:endParaRPr>
          </a:p>
        </p:txBody>
      </p:sp>
      <p:pic>
        <p:nvPicPr>
          <p:cNvPr id="20482" name="Picture 2">
            <a:extLst>
              <a:ext uri="{FF2B5EF4-FFF2-40B4-BE49-F238E27FC236}">
                <a16:creationId xmlns:a16="http://schemas.microsoft.com/office/drawing/2014/main" id="{143DB197-7581-4EE7-AB23-C1DC7E590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2888" y="1577924"/>
            <a:ext cx="4572512" cy="2339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809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Add to Ignore list: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B7EEEA5-F02B-468A-937A-5A78F02D429F}"/>
              </a:ext>
            </a:extLst>
          </p:cNvPr>
          <p:cNvSpPr txBox="1"/>
          <p:nvPr/>
        </p:nvSpPr>
        <p:spPr>
          <a:xfrm>
            <a:off x="293914" y="1570117"/>
            <a:ext cx="7725229" cy="830997"/>
          </a:xfrm>
          <a:prstGeom prst="rect">
            <a:avLst/>
          </a:prstGeom>
          <a:noFill/>
        </p:spPr>
        <p:txBody>
          <a:bodyPr wrap="square">
            <a:spAutoFit/>
          </a:bodyPr>
          <a:lstStyle/>
          <a:p>
            <a:r>
              <a:rPr lang="vi-VN" sz="2400" b="0" i="0" dirty="0">
                <a:solidFill>
                  <a:srgbClr val="000000"/>
                </a:solidFill>
                <a:effectLst/>
                <a:latin typeface="BlinkMacSystemFont"/>
              </a:rPr>
              <a:t>Nhấn phải chuột vào file hoặc thư mục bạn muốn SVN bỏ qua. Chọn</a:t>
            </a:r>
            <a:endParaRPr lang="en-US" sz="1800" b="1" dirty="0">
              <a:solidFill>
                <a:srgbClr val="C00000"/>
              </a:solidFill>
            </a:endParaRPr>
          </a:p>
        </p:txBody>
      </p:sp>
      <p:pic>
        <p:nvPicPr>
          <p:cNvPr id="21506" name="Picture 2">
            <a:extLst>
              <a:ext uri="{FF2B5EF4-FFF2-40B4-BE49-F238E27FC236}">
                <a16:creationId xmlns:a16="http://schemas.microsoft.com/office/drawing/2014/main" id="{B41D70EE-EF87-4641-89C0-0A7B99856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639" y="2536875"/>
            <a:ext cx="638175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005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Add to Ignore list: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a:extLst>
              <a:ext uri="{FF2B5EF4-FFF2-40B4-BE49-F238E27FC236}">
                <a16:creationId xmlns:a16="http://schemas.microsoft.com/office/drawing/2014/main" id="{08D556DE-28CA-4ED7-9B89-7D55E2F44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598" y="1701703"/>
            <a:ext cx="6353402" cy="325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354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Add to Ignore list: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5863B6-A473-45A7-BA6B-4DA30A63191F}"/>
              </a:ext>
            </a:extLst>
          </p:cNvPr>
          <p:cNvSpPr txBox="1"/>
          <p:nvPr/>
        </p:nvSpPr>
        <p:spPr>
          <a:xfrm>
            <a:off x="88011" y="1734457"/>
            <a:ext cx="2856872" cy="338554"/>
          </a:xfrm>
          <a:prstGeom prst="rect">
            <a:avLst/>
          </a:prstGeom>
          <a:noFill/>
        </p:spPr>
        <p:txBody>
          <a:bodyPr wrap="none" rtlCol="0">
            <a:spAutoFit/>
          </a:bodyPr>
          <a:lstStyle/>
          <a:p>
            <a:r>
              <a:rPr lang="en-US" sz="1600" b="0" i="0" dirty="0">
                <a:solidFill>
                  <a:srgbClr val="000000"/>
                </a:solidFill>
                <a:effectLst/>
                <a:latin typeface="+mj-lt"/>
              </a:rPr>
              <a:t>Sau </a:t>
            </a:r>
            <a:r>
              <a:rPr lang="en-US" sz="1600" b="0" i="0" dirty="0" err="1">
                <a:solidFill>
                  <a:srgbClr val="000000"/>
                </a:solidFill>
                <a:effectLst/>
                <a:latin typeface="+mj-lt"/>
              </a:rPr>
              <a:t>đó</a:t>
            </a:r>
            <a:r>
              <a:rPr lang="en-US" sz="1600" b="0" i="0" dirty="0">
                <a:solidFill>
                  <a:srgbClr val="000000"/>
                </a:solidFill>
                <a:effectLst/>
                <a:latin typeface="+mj-lt"/>
              </a:rPr>
              <a:t> Commit </a:t>
            </a:r>
            <a:r>
              <a:rPr lang="en-US" sz="1600" b="0" i="0" dirty="0" err="1">
                <a:solidFill>
                  <a:srgbClr val="000000"/>
                </a:solidFill>
                <a:effectLst/>
                <a:latin typeface="+mj-lt"/>
              </a:rPr>
              <a:t>thư</a:t>
            </a:r>
            <a:r>
              <a:rPr lang="en-US" sz="1600" b="0" i="0" dirty="0">
                <a:solidFill>
                  <a:srgbClr val="000000"/>
                </a:solidFill>
                <a:effectLst/>
                <a:latin typeface="+mj-lt"/>
              </a:rPr>
              <a:t> </a:t>
            </a:r>
            <a:r>
              <a:rPr lang="en-US" sz="1600" b="0" i="0" dirty="0" err="1">
                <a:solidFill>
                  <a:srgbClr val="000000"/>
                </a:solidFill>
                <a:effectLst/>
                <a:latin typeface="+mj-lt"/>
              </a:rPr>
              <a:t>mục</a:t>
            </a:r>
            <a:r>
              <a:rPr lang="en-US" sz="1600" b="0" i="0" dirty="0">
                <a:solidFill>
                  <a:srgbClr val="000000"/>
                </a:solidFill>
                <a:effectLst/>
                <a:latin typeface="+mj-lt"/>
              </a:rPr>
              <a:t> cha:</a:t>
            </a:r>
            <a:endParaRPr lang="en-US" sz="1600" dirty="0">
              <a:latin typeface="+mj-lt"/>
            </a:endParaRPr>
          </a:p>
        </p:txBody>
      </p:sp>
      <p:pic>
        <p:nvPicPr>
          <p:cNvPr id="23554" name="Picture 2">
            <a:extLst>
              <a:ext uri="{FF2B5EF4-FFF2-40B4-BE49-F238E27FC236}">
                <a16:creationId xmlns:a16="http://schemas.microsoft.com/office/drawing/2014/main" id="{57A851B5-4EC4-4B76-86A2-273784E9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11" y="2083433"/>
            <a:ext cx="4633458" cy="2268641"/>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60BB8308-B5BC-4B2F-9011-F4D69F673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41" y="3070243"/>
            <a:ext cx="4519159" cy="2073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BB86BE-0F9A-4D55-BC59-5029DA96A4E9}"/>
              </a:ext>
            </a:extLst>
          </p:cNvPr>
          <p:cNvSpPr txBox="1"/>
          <p:nvPr/>
        </p:nvSpPr>
        <p:spPr>
          <a:xfrm>
            <a:off x="4867022" y="2202418"/>
            <a:ext cx="4188967" cy="830997"/>
          </a:xfrm>
          <a:prstGeom prst="rect">
            <a:avLst/>
          </a:prstGeom>
          <a:noFill/>
        </p:spPr>
        <p:txBody>
          <a:bodyPr wrap="square" rtlCol="0">
            <a:spAutoFit/>
          </a:bodyPr>
          <a:lstStyle/>
          <a:p>
            <a:r>
              <a:rPr lang="vi-VN" sz="1600" b="0" i="0" dirty="0">
                <a:solidFill>
                  <a:srgbClr val="000000"/>
                </a:solidFill>
                <a:effectLst/>
                <a:latin typeface="BlinkMacSystemFont"/>
              </a:rPr>
              <a:t>Đôi khi bạn nhận được thông báo lỗi </a:t>
            </a:r>
            <a:r>
              <a:rPr lang="vi-VN" sz="1600" b="0" i="1" dirty="0">
                <a:solidFill>
                  <a:srgbClr val="000000"/>
                </a:solidFill>
                <a:effectLst/>
                <a:latin typeface="BlinkMacSystemFont"/>
              </a:rPr>
              <a:t>"Out of date"</a:t>
            </a:r>
            <a:r>
              <a:rPr lang="vi-VN" sz="1600" b="0" i="0" dirty="0">
                <a:solidFill>
                  <a:srgbClr val="000000"/>
                </a:solidFill>
                <a:effectLst/>
                <a:latin typeface="BlinkMacSystemFont"/>
              </a:rPr>
              <a:t>. Trong trường hợp đó bạn phải sử dụng chức năng Update trước khi </a:t>
            </a:r>
            <a:r>
              <a:rPr lang="vi-VN" sz="1600" b="0" i="1" dirty="0">
                <a:solidFill>
                  <a:srgbClr val="000000"/>
                </a:solidFill>
                <a:effectLst/>
                <a:latin typeface="BlinkMacSystemFont"/>
              </a:rPr>
              <a:t>Commit </a:t>
            </a:r>
            <a:r>
              <a:rPr lang="vi-VN" sz="1600" b="0" i="0" dirty="0">
                <a:solidFill>
                  <a:srgbClr val="000000"/>
                </a:solidFill>
                <a:effectLst/>
                <a:latin typeface="BlinkMacSystemFont"/>
              </a:rPr>
              <a:t>lên.</a:t>
            </a:r>
            <a:endParaRPr lang="en-US" sz="1600" dirty="0"/>
          </a:p>
        </p:txBody>
      </p:sp>
    </p:spTree>
    <p:extLst>
      <p:ext uri="{BB962C8B-B14F-4D97-AF65-F5344CB8AC3E}">
        <p14:creationId xmlns:p14="http://schemas.microsoft.com/office/powerpoint/2010/main" val="2366111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Add to Ignore list:</a:t>
            </a:r>
          </a:p>
        </p:txBody>
      </p:sp>
      <p:sp>
        <p:nvSpPr>
          <p:cNvPr id="3" name="Rectangle 2">
            <a:extLst>
              <a:ext uri="{FF2B5EF4-FFF2-40B4-BE49-F238E27FC236}">
                <a16:creationId xmlns:a16="http://schemas.microsoft.com/office/drawing/2014/main" id="{427B6D40-84AB-4589-89C3-9E889DEB349A}"/>
              </a:ext>
            </a:extLst>
          </p:cNvPr>
          <p:cNvSpPr/>
          <p:nvPr/>
        </p:nvSpPr>
        <p:spPr>
          <a:xfrm>
            <a:off x="4448629" y="2402114"/>
            <a:ext cx="2082800" cy="154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a:extLst>
              <a:ext uri="{FF2B5EF4-FFF2-40B4-BE49-F238E27FC236}">
                <a16:creationId xmlns:a16="http://schemas.microsoft.com/office/drawing/2014/main" id="{2869CF9B-327D-4BC5-9BF8-72932DCAA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61" y="1959852"/>
            <a:ext cx="2475139" cy="16321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D94FF73-3B94-4F7B-BEEB-C301E5C51579}"/>
              </a:ext>
            </a:extLst>
          </p:cNvPr>
          <p:cNvSpPr txBox="1"/>
          <p:nvPr/>
        </p:nvSpPr>
        <p:spPr>
          <a:xfrm>
            <a:off x="68943" y="1554738"/>
            <a:ext cx="4575628" cy="338554"/>
          </a:xfrm>
          <a:prstGeom prst="rect">
            <a:avLst/>
          </a:prstGeom>
          <a:noFill/>
        </p:spPr>
        <p:txBody>
          <a:bodyPr wrap="square">
            <a:spAutoFit/>
          </a:bodyPr>
          <a:lstStyle/>
          <a:p>
            <a:r>
              <a:rPr lang="en-US" sz="1600" b="0" i="0" dirty="0">
                <a:solidFill>
                  <a:srgbClr val="000000"/>
                </a:solidFill>
                <a:effectLst/>
                <a:latin typeface="BlinkMacSystemFont"/>
              </a:rPr>
              <a:t>T</a:t>
            </a:r>
            <a:r>
              <a:rPr lang="vi-VN" sz="1600" b="0" i="0" dirty="0">
                <a:solidFill>
                  <a:srgbClr val="000000"/>
                </a:solidFill>
                <a:effectLst/>
                <a:latin typeface="BlinkMacSystemFont"/>
              </a:rPr>
              <a:t>ortoise SVN gợi ý bạn Update trước.</a:t>
            </a:r>
            <a:endParaRPr lang="en-US" sz="1600" dirty="0"/>
          </a:p>
        </p:txBody>
      </p:sp>
      <p:pic>
        <p:nvPicPr>
          <p:cNvPr id="24580" name="Picture 4">
            <a:extLst>
              <a:ext uri="{FF2B5EF4-FFF2-40B4-BE49-F238E27FC236}">
                <a16:creationId xmlns:a16="http://schemas.microsoft.com/office/drawing/2014/main" id="{91DE505F-D1C5-43D1-9579-932D372A5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490" y="743556"/>
            <a:ext cx="3926569" cy="1801395"/>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a:extLst>
              <a:ext uri="{FF2B5EF4-FFF2-40B4-BE49-F238E27FC236}">
                <a16:creationId xmlns:a16="http://schemas.microsoft.com/office/drawing/2014/main" id="{064EC6CF-6BC9-45B1-8A90-290EF2857B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4537" y="2725289"/>
            <a:ext cx="2382616" cy="1865997"/>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a:extLst>
              <a:ext uri="{FF2B5EF4-FFF2-40B4-BE49-F238E27FC236}">
                <a16:creationId xmlns:a16="http://schemas.microsoft.com/office/drawing/2014/main" id="{13209556-6195-4B88-B61D-4176922D1B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495" y="3186907"/>
            <a:ext cx="3641044" cy="1670404"/>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C8B57AB9-97C5-4F7B-B31E-141704AFBD03}"/>
              </a:ext>
            </a:extLst>
          </p:cNvPr>
          <p:cNvSpPr/>
          <p:nvPr/>
        </p:nvSpPr>
        <p:spPr>
          <a:xfrm rot="20880780">
            <a:off x="2611447" y="1909271"/>
            <a:ext cx="2028682" cy="25576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D3E4A0C1-8651-4875-82D4-ABF9E0AF17C6}"/>
              </a:ext>
            </a:extLst>
          </p:cNvPr>
          <p:cNvSpPr/>
          <p:nvPr/>
        </p:nvSpPr>
        <p:spPr>
          <a:xfrm rot="7628376">
            <a:off x="4149497" y="2413410"/>
            <a:ext cx="727984" cy="20246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D6BF18C-E314-4134-8B76-0D3ED8DB5030}"/>
              </a:ext>
            </a:extLst>
          </p:cNvPr>
          <p:cNvSpPr/>
          <p:nvPr/>
        </p:nvSpPr>
        <p:spPr>
          <a:xfrm rot="2477591">
            <a:off x="4697766" y="3117068"/>
            <a:ext cx="727984" cy="20246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D17CF1F-869D-4C60-83EE-1A172178BEC8}"/>
              </a:ext>
            </a:extLst>
          </p:cNvPr>
          <p:cNvSpPr/>
          <p:nvPr/>
        </p:nvSpPr>
        <p:spPr>
          <a:xfrm>
            <a:off x="2069874" y="2151573"/>
            <a:ext cx="442685" cy="44268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b="1" dirty="0"/>
              <a:t>1</a:t>
            </a:r>
            <a:endParaRPr lang="en-US" b="1" dirty="0"/>
          </a:p>
        </p:txBody>
      </p:sp>
      <p:sp>
        <p:nvSpPr>
          <p:cNvPr id="20" name="Oval 19">
            <a:extLst>
              <a:ext uri="{FF2B5EF4-FFF2-40B4-BE49-F238E27FC236}">
                <a16:creationId xmlns:a16="http://schemas.microsoft.com/office/drawing/2014/main" id="{C46F7E7F-8924-4FC5-9F60-3714203E5C06}"/>
              </a:ext>
            </a:extLst>
          </p:cNvPr>
          <p:cNvSpPr/>
          <p:nvPr/>
        </p:nvSpPr>
        <p:spPr>
          <a:xfrm>
            <a:off x="4711472" y="1585641"/>
            <a:ext cx="442685" cy="44268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b="1" dirty="0"/>
              <a:t>2</a:t>
            </a:r>
            <a:endParaRPr lang="en-US" b="1" dirty="0"/>
          </a:p>
        </p:txBody>
      </p:sp>
      <p:sp>
        <p:nvSpPr>
          <p:cNvPr id="21" name="Oval 20">
            <a:extLst>
              <a:ext uri="{FF2B5EF4-FFF2-40B4-BE49-F238E27FC236}">
                <a16:creationId xmlns:a16="http://schemas.microsoft.com/office/drawing/2014/main" id="{38C48471-B919-454D-9D8E-9DFD70A2E1FA}"/>
              </a:ext>
            </a:extLst>
          </p:cNvPr>
          <p:cNvSpPr/>
          <p:nvPr/>
        </p:nvSpPr>
        <p:spPr>
          <a:xfrm>
            <a:off x="4268787" y="2908647"/>
            <a:ext cx="442685" cy="44268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b="1" dirty="0"/>
              <a:t>3</a:t>
            </a:r>
            <a:endParaRPr lang="en-US" b="1" dirty="0"/>
          </a:p>
        </p:txBody>
      </p:sp>
      <p:sp>
        <p:nvSpPr>
          <p:cNvPr id="22" name="Oval 21">
            <a:extLst>
              <a:ext uri="{FF2B5EF4-FFF2-40B4-BE49-F238E27FC236}">
                <a16:creationId xmlns:a16="http://schemas.microsoft.com/office/drawing/2014/main" id="{F1D18308-BB1F-4FFA-B6F1-09E51F02E176}"/>
              </a:ext>
            </a:extLst>
          </p:cNvPr>
          <p:cNvSpPr/>
          <p:nvPr/>
        </p:nvSpPr>
        <p:spPr>
          <a:xfrm>
            <a:off x="5482771" y="3905037"/>
            <a:ext cx="442685" cy="44268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b="1" dirty="0"/>
              <a:t>4</a:t>
            </a:r>
            <a:endParaRPr lang="en-US" b="1" dirty="0"/>
          </a:p>
        </p:txBody>
      </p:sp>
    </p:spTree>
    <p:extLst>
      <p:ext uri="{BB962C8B-B14F-4D97-AF65-F5344CB8AC3E}">
        <p14:creationId xmlns:p14="http://schemas.microsoft.com/office/powerpoint/2010/main" val="1800789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0" y="846484"/>
            <a:ext cx="8915400" cy="23196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Version control systems (VCS)</a:t>
            </a:r>
          </a:p>
          <a:p>
            <a:pPr marL="114300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Ngày giờ chỉnh sửa mã nguồn, người chỉnh sửa, các phiên bản mới cũ</a:t>
            </a:r>
          </a:p>
          <a:p>
            <a:pPr marL="114300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Xem quá trình thay đổi của file</a:t>
            </a:r>
          </a:p>
          <a:p>
            <a:pPr marL="114300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Có khả năng phục hồi về phiên bản làm việc trước</a:t>
            </a:r>
          </a:p>
          <a:p>
            <a:pPr marL="1143000" lvl="2" indent="-457200">
              <a:buFont typeface="Wingdings" panose="05000000000000000000" pitchFamily="2" charset="2"/>
              <a:buChar char="Ø"/>
              <a:defRPr/>
            </a:pPr>
            <a:endParaRPr lang="en-US" sz="2800" dirty="0">
              <a:latin typeface="+mn-lt"/>
              <a:ea typeface="Microsoft JhengHei U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3640025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Revert:</a:t>
            </a:r>
          </a:p>
        </p:txBody>
      </p:sp>
      <p:sp>
        <p:nvSpPr>
          <p:cNvPr id="12" name="TextBox 11">
            <a:extLst>
              <a:ext uri="{FF2B5EF4-FFF2-40B4-BE49-F238E27FC236}">
                <a16:creationId xmlns:a16="http://schemas.microsoft.com/office/drawing/2014/main" id="{2D94FF73-3B94-4F7B-BEEB-C301E5C51579}"/>
              </a:ext>
            </a:extLst>
          </p:cNvPr>
          <p:cNvSpPr txBox="1"/>
          <p:nvPr/>
        </p:nvSpPr>
        <p:spPr>
          <a:xfrm>
            <a:off x="399143" y="1799252"/>
            <a:ext cx="7910286" cy="584775"/>
          </a:xfrm>
          <a:prstGeom prst="rect">
            <a:avLst/>
          </a:prstGeom>
          <a:noFill/>
        </p:spPr>
        <p:txBody>
          <a:bodyPr wrap="square">
            <a:spAutoFit/>
          </a:bodyPr>
          <a:lstStyle/>
          <a:p>
            <a:r>
              <a:rPr lang="vi-VN" sz="1600" b="0" i="0" dirty="0">
                <a:solidFill>
                  <a:srgbClr val="000000"/>
                </a:solidFill>
                <a:effectLst/>
                <a:latin typeface="BlinkMacSystemFont"/>
              </a:rPr>
              <a:t>Chức năng Revert được sử dụng để trả lại dữ liệu ban đầu. Chẳng hạn khi bạn sửa đổi dữ liệu của một vài file, revert giúp cho file trở lại như trước khi thay đổi.</a:t>
            </a:r>
            <a:endParaRPr lang="en-US" sz="1600" dirty="0"/>
          </a:p>
        </p:txBody>
      </p:sp>
      <p:pic>
        <p:nvPicPr>
          <p:cNvPr id="25602" name="Picture 2">
            <a:extLst>
              <a:ext uri="{FF2B5EF4-FFF2-40B4-BE49-F238E27FC236}">
                <a16:creationId xmlns:a16="http://schemas.microsoft.com/office/drawing/2014/main" id="{90C2D476-BE41-4F11-A450-AF1A963B7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499" y="2731860"/>
            <a:ext cx="51339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004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Get Lock &amp; Release Lock:</a:t>
            </a:r>
          </a:p>
        </p:txBody>
      </p:sp>
      <p:sp>
        <p:nvSpPr>
          <p:cNvPr id="12" name="TextBox 11">
            <a:extLst>
              <a:ext uri="{FF2B5EF4-FFF2-40B4-BE49-F238E27FC236}">
                <a16:creationId xmlns:a16="http://schemas.microsoft.com/office/drawing/2014/main" id="{2D94FF73-3B94-4F7B-BEEB-C301E5C51579}"/>
              </a:ext>
            </a:extLst>
          </p:cNvPr>
          <p:cNvSpPr txBox="1"/>
          <p:nvPr/>
        </p:nvSpPr>
        <p:spPr>
          <a:xfrm>
            <a:off x="391886" y="1553030"/>
            <a:ext cx="7910286" cy="830997"/>
          </a:xfrm>
          <a:prstGeom prst="rect">
            <a:avLst/>
          </a:prstGeom>
          <a:noFill/>
        </p:spPr>
        <p:txBody>
          <a:bodyPr wrap="square">
            <a:spAutoFit/>
          </a:bodyPr>
          <a:lstStyle/>
          <a:p>
            <a:r>
              <a:rPr lang="en-US" sz="1600" b="0" i="0" dirty="0" err="1">
                <a:solidFill>
                  <a:srgbClr val="000000"/>
                </a:solidFill>
                <a:effectLst/>
                <a:latin typeface="BlinkMacSystemFont"/>
              </a:rPr>
              <a:t>Trong</a:t>
            </a:r>
            <a:r>
              <a:rPr lang="en-US" sz="1600" b="0" i="0" dirty="0">
                <a:solidFill>
                  <a:srgbClr val="000000"/>
                </a:solidFill>
                <a:effectLst/>
                <a:latin typeface="BlinkMacSystemFont"/>
              </a:rPr>
              <a:t> </a:t>
            </a:r>
            <a:r>
              <a:rPr lang="vi-VN" sz="1600" b="0" i="0" dirty="0">
                <a:solidFill>
                  <a:srgbClr val="000000"/>
                </a:solidFill>
                <a:effectLst/>
                <a:latin typeface="BlinkMacSystemFont"/>
              </a:rPr>
              <a:t>quá trình sửa bạn không muốn một người nào đó trong nhóm Commit dữ liệu các file đó lên Repository, bạn có thể sử dụng chức năng "Get Lock" để khóa lại. Sau khi sửa đổi xong, bạn có thể Commit và sử dụng chức năng "Release Lock" để mở khóa.</a:t>
            </a:r>
            <a:endParaRPr lang="en-US" sz="1600" dirty="0"/>
          </a:p>
        </p:txBody>
      </p:sp>
      <p:pic>
        <p:nvPicPr>
          <p:cNvPr id="26626" name="Picture 2">
            <a:extLst>
              <a:ext uri="{FF2B5EF4-FFF2-40B4-BE49-F238E27FC236}">
                <a16:creationId xmlns:a16="http://schemas.microsoft.com/office/drawing/2014/main" id="{B0DE288C-A937-4941-B9E0-3AD5CF7A9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24" y="3114204"/>
            <a:ext cx="2904751" cy="103280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D36DF68B-1947-4773-BA0B-20B13CFAA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10" y="2987992"/>
            <a:ext cx="2569708" cy="1964108"/>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a:extLst>
              <a:ext uri="{FF2B5EF4-FFF2-40B4-BE49-F238E27FC236}">
                <a16:creationId xmlns:a16="http://schemas.microsoft.com/office/drawing/2014/main" id="{B48E2DA6-377D-4F6E-8B02-353C895C4F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0553" y="3088219"/>
            <a:ext cx="3374847" cy="1548281"/>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7FDB366-E5F7-49B3-9764-2B593808CE32}"/>
              </a:ext>
            </a:extLst>
          </p:cNvPr>
          <p:cNvSpPr/>
          <p:nvPr/>
        </p:nvSpPr>
        <p:spPr>
          <a:xfrm>
            <a:off x="2560976" y="3280066"/>
            <a:ext cx="442685" cy="44268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b="1" dirty="0"/>
              <a:t>1</a:t>
            </a:r>
            <a:endParaRPr lang="en-US" b="1" dirty="0"/>
          </a:p>
        </p:txBody>
      </p:sp>
      <p:sp>
        <p:nvSpPr>
          <p:cNvPr id="11" name="Oval 10">
            <a:extLst>
              <a:ext uri="{FF2B5EF4-FFF2-40B4-BE49-F238E27FC236}">
                <a16:creationId xmlns:a16="http://schemas.microsoft.com/office/drawing/2014/main" id="{1065E86B-9CE4-4687-BD63-894C65E5B642}"/>
              </a:ext>
            </a:extLst>
          </p:cNvPr>
          <p:cNvSpPr/>
          <p:nvPr/>
        </p:nvSpPr>
        <p:spPr>
          <a:xfrm>
            <a:off x="4299720" y="3998371"/>
            <a:ext cx="442685" cy="44268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b="1" dirty="0"/>
              <a:t>2</a:t>
            </a:r>
            <a:endParaRPr lang="en-US" b="1" dirty="0"/>
          </a:p>
        </p:txBody>
      </p:sp>
      <p:sp>
        <p:nvSpPr>
          <p:cNvPr id="13" name="Oval 12">
            <a:extLst>
              <a:ext uri="{FF2B5EF4-FFF2-40B4-BE49-F238E27FC236}">
                <a16:creationId xmlns:a16="http://schemas.microsoft.com/office/drawing/2014/main" id="{EDACC1AC-C069-4479-B298-A91C401200FD}"/>
              </a:ext>
            </a:extLst>
          </p:cNvPr>
          <p:cNvSpPr/>
          <p:nvPr/>
        </p:nvSpPr>
        <p:spPr>
          <a:xfrm>
            <a:off x="6182256" y="3753332"/>
            <a:ext cx="442685" cy="44268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b="1" dirty="0"/>
              <a:t>3</a:t>
            </a:r>
            <a:endParaRPr lang="en-US" b="1" dirty="0"/>
          </a:p>
        </p:txBody>
      </p:sp>
      <p:sp>
        <p:nvSpPr>
          <p:cNvPr id="14" name="TextBox 13">
            <a:extLst>
              <a:ext uri="{FF2B5EF4-FFF2-40B4-BE49-F238E27FC236}">
                <a16:creationId xmlns:a16="http://schemas.microsoft.com/office/drawing/2014/main" id="{18FA8F64-1693-416A-BFBC-4CF8FA73FBB4}"/>
              </a:ext>
            </a:extLst>
          </p:cNvPr>
          <p:cNvSpPr txBox="1"/>
          <p:nvPr/>
        </p:nvSpPr>
        <p:spPr>
          <a:xfrm>
            <a:off x="54474" y="2759474"/>
            <a:ext cx="946128" cy="307777"/>
          </a:xfrm>
          <a:prstGeom prst="rect">
            <a:avLst/>
          </a:prstGeom>
          <a:noFill/>
        </p:spPr>
        <p:txBody>
          <a:bodyPr wrap="square">
            <a:spAutoFit/>
          </a:bodyPr>
          <a:lstStyle/>
          <a:p>
            <a:r>
              <a:rPr lang="en-US" sz="1400" b="1" i="0" dirty="0">
                <a:solidFill>
                  <a:srgbClr val="C00000"/>
                </a:solidFill>
                <a:effectLst/>
                <a:latin typeface="+mj-lt"/>
              </a:rPr>
              <a:t>Get Lock </a:t>
            </a:r>
            <a:endParaRPr lang="en-US" dirty="0">
              <a:solidFill>
                <a:srgbClr val="C00000"/>
              </a:solidFill>
            </a:endParaRPr>
          </a:p>
        </p:txBody>
      </p:sp>
    </p:spTree>
    <p:extLst>
      <p:ext uri="{BB962C8B-B14F-4D97-AF65-F5344CB8AC3E}">
        <p14:creationId xmlns:p14="http://schemas.microsoft.com/office/powerpoint/2010/main" val="1749103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Get Lock &amp; Release Lock:</a:t>
            </a:r>
          </a:p>
        </p:txBody>
      </p:sp>
      <p:sp>
        <p:nvSpPr>
          <p:cNvPr id="14" name="TextBox 13">
            <a:extLst>
              <a:ext uri="{FF2B5EF4-FFF2-40B4-BE49-F238E27FC236}">
                <a16:creationId xmlns:a16="http://schemas.microsoft.com/office/drawing/2014/main" id="{18FA8F64-1693-416A-BFBC-4CF8FA73FBB4}"/>
              </a:ext>
            </a:extLst>
          </p:cNvPr>
          <p:cNvSpPr txBox="1"/>
          <p:nvPr/>
        </p:nvSpPr>
        <p:spPr>
          <a:xfrm>
            <a:off x="228600" y="1570117"/>
            <a:ext cx="1411469" cy="307777"/>
          </a:xfrm>
          <a:prstGeom prst="rect">
            <a:avLst/>
          </a:prstGeom>
          <a:noFill/>
        </p:spPr>
        <p:txBody>
          <a:bodyPr wrap="square">
            <a:spAutoFit/>
          </a:bodyPr>
          <a:lstStyle/>
          <a:p>
            <a:r>
              <a:rPr lang="en-US" sz="1400" b="1" i="0" dirty="0">
                <a:solidFill>
                  <a:srgbClr val="C00000"/>
                </a:solidFill>
                <a:effectLst/>
                <a:latin typeface="+mj-lt"/>
              </a:rPr>
              <a:t>Release Lock</a:t>
            </a:r>
            <a:endParaRPr lang="en-US" dirty="0">
              <a:solidFill>
                <a:srgbClr val="C00000"/>
              </a:solidFill>
            </a:endParaRPr>
          </a:p>
        </p:txBody>
      </p:sp>
      <p:pic>
        <p:nvPicPr>
          <p:cNvPr id="27650" name="Picture 2">
            <a:extLst>
              <a:ext uri="{FF2B5EF4-FFF2-40B4-BE49-F238E27FC236}">
                <a16:creationId xmlns:a16="http://schemas.microsoft.com/office/drawing/2014/main" id="{5ECF4744-4958-4908-92F9-F848A03DA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2200414"/>
            <a:ext cx="51435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308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73</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a:solidFill>
                  <a:srgbClr val="FF9249"/>
                </a:solidFill>
                <a:effectLst/>
                <a:latin typeface="+mj-lt"/>
              </a:rPr>
              <a:t>Show log:</a:t>
            </a:r>
          </a:p>
        </p:txBody>
      </p:sp>
      <p:sp>
        <p:nvSpPr>
          <p:cNvPr id="14" name="TextBox 13">
            <a:extLst>
              <a:ext uri="{FF2B5EF4-FFF2-40B4-BE49-F238E27FC236}">
                <a16:creationId xmlns:a16="http://schemas.microsoft.com/office/drawing/2014/main" id="{18FA8F64-1693-416A-BFBC-4CF8FA73FBB4}"/>
              </a:ext>
            </a:extLst>
          </p:cNvPr>
          <p:cNvSpPr txBox="1"/>
          <p:nvPr/>
        </p:nvSpPr>
        <p:spPr>
          <a:xfrm>
            <a:off x="322943" y="1643067"/>
            <a:ext cx="2188029" cy="1169551"/>
          </a:xfrm>
          <a:prstGeom prst="rect">
            <a:avLst/>
          </a:prstGeom>
          <a:noFill/>
        </p:spPr>
        <p:txBody>
          <a:bodyPr wrap="square">
            <a:spAutoFit/>
          </a:bodyPr>
          <a:lstStyle/>
          <a:p>
            <a:r>
              <a:rPr lang="en-US" b="0" i="0" dirty="0">
                <a:solidFill>
                  <a:srgbClr val="222222"/>
                </a:solidFill>
                <a:effectLst/>
                <a:latin typeface="Droid Sans"/>
              </a:rPr>
              <a:t>X</a:t>
            </a:r>
            <a:r>
              <a:rPr lang="vi-VN" b="0" i="0" dirty="0">
                <a:solidFill>
                  <a:srgbClr val="222222"/>
                </a:solidFill>
                <a:effectLst/>
                <a:latin typeface="Droid Sans"/>
              </a:rPr>
              <a:t>em các thay đổi xảy trên 1 tập tin hoặc thư mục nào đó + Chuột phải vào thư mục/tập tin mới theo dõi</a:t>
            </a:r>
            <a:endParaRPr lang="en-US" dirty="0">
              <a:solidFill>
                <a:srgbClr val="C00000"/>
              </a:solidFill>
            </a:endParaRPr>
          </a:p>
        </p:txBody>
      </p:sp>
      <p:pic>
        <p:nvPicPr>
          <p:cNvPr id="28674" name="Picture 2">
            <a:extLst>
              <a:ext uri="{FF2B5EF4-FFF2-40B4-BE49-F238E27FC236}">
                <a16:creationId xmlns:a16="http://schemas.microsoft.com/office/drawing/2014/main" id="{1A93B4A9-5D0F-43B6-B80D-F91ACEAE3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942" y="1066746"/>
            <a:ext cx="3708402" cy="1732534"/>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58179AD5-3A0E-4EF7-B44F-873F53741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6435" y="1882321"/>
            <a:ext cx="3375251" cy="2963635"/>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224B9FE-38D2-43E1-BD76-D82341827167}"/>
              </a:ext>
            </a:extLst>
          </p:cNvPr>
          <p:cNvSpPr txBox="1"/>
          <p:nvPr/>
        </p:nvSpPr>
        <p:spPr>
          <a:xfrm>
            <a:off x="2852057" y="3036062"/>
            <a:ext cx="2669949" cy="1815882"/>
          </a:xfrm>
          <a:prstGeom prst="rect">
            <a:avLst/>
          </a:prstGeom>
          <a:noFill/>
        </p:spPr>
        <p:txBody>
          <a:bodyPr wrap="square">
            <a:spAutoFit/>
          </a:bodyPr>
          <a:lstStyle/>
          <a:p>
            <a:pPr algn="r"/>
            <a:r>
              <a:rPr lang="vi-VN" b="0" i="0" dirty="0">
                <a:solidFill>
                  <a:srgbClr val="222222"/>
                </a:solidFill>
                <a:effectLst/>
                <a:latin typeface="Droid Sans"/>
              </a:rPr>
              <a:t>Trong màn hình Log messages + Danh sách các thay đổi + Chọn 1 thay đổi sẽ xem được: + Các thư mục/tập tin thay đổi trong phiên bản đó + Ghi chú + Muốn xem tập tin đã thay đổi gì có thể double-click vào tập tin đó</a:t>
            </a:r>
            <a:endParaRPr lang="en-US" dirty="0"/>
          </a:p>
        </p:txBody>
      </p:sp>
    </p:spTree>
    <p:extLst>
      <p:ext uri="{BB962C8B-B14F-4D97-AF65-F5344CB8AC3E}">
        <p14:creationId xmlns:p14="http://schemas.microsoft.com/office/powerpoint/2010/main" val="527041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74</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err="1">
                <a:solidFill>
                  <a:srgbClr val="FF9249"/>
                </a:solidFill>
                <a:effectLst/>
                <a:latin typeface="+mj-lt"/>
              </a:rPr>
              <a:t>Resovle</a:t>
            </a:r>
            <a:r>
              <a:rPr lang="en-US" sz="3600" b="1" i="0" dirty="0">
                <a:solidFill>
                  <a:srgbClr val="FF9249"/>
                </a:solidFill>
                <a:effectLst/>
                <a:latin typeface="+mj-lt"/>
              </a:rPr>
              <a:t> conflict:</a:t>
            </a:r>
          </a:p>
        </p:txBody>
      </p:sp>
      <p:sp>
        <p:nvSpPr>
          <p:cNvPr id="11" name="TextBox 10">
            <a:extLst>
              <a:ext uri="{FF2B5EF4-FFF2-40B4-BE49-F238E27FC236}">
                <a16:creationId xmlns:a16="http://schemas.microsoft.com/office/drawing/2014/main" id="{2732FD88-56D8-4E3E-8C93-D9435290C1A9}"/>
              </a:ext>
            </a:extLst>
          </p:cNvPr>
          <p:cNvSpPr txBox="1"/>
          <p:nvPr/>
        </p:nvSpPr>
        <p:spPr>
          <a:xfrm>
            <a:off x="527537" y="1570117"/>
            <a:ext cx="2810749" cy="1077218"/>
          </a:xfrm>
          <a:prstGeom prst="rect">
            <a:avLst/>
          </a:prstGeom>
          <a:noFill/>
        </p:spPr>
        <p:txBody>
          <a:bodyPr wrap="square">
            <a:spAutoFit/>
          </a:bodyPr>
          <a:lstStyle/>
          <a:p>
            <a:pPr algn="r"/>
            <a:r>
              <a:rPr lang="vi-VN" sz="1600" b="0" i="0" dirty="0">
                <a:solidFill>
                  <a:srgbClr val="222222"/>
                </a:solidFill>
                <a:effectLst/>
                <a:latin typeface="Droid Sans"/>
              </a:rPr>
              <a:t>xảy ra khi 2 người dùng cùng thay đổi trên 1 tập tin + Xảy ra khi người dùng thực hiện update trước khi commit</a:t>
            </a:r>
            <a:endParaRPr lang="en-US" sz="1600" dirty="0"/>
          </a:p>
        </p:txBody>
      </p:sp>
      <p:pic>
        <p:nvPicPr>
          <p:cNvPr id="29698" name="Picture 2">
            <a:extLst>
              <a:ext uri="{FF2B5EF4-FFF2-40B4-BE49-F238E27FC236}">
                <a16:creationId xmlns:a16="http://schemas.microsoft.com/office/drawing/2014/main" id="{B6A10391-3E11-489F-B60A-F5883FD81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819" y="1570117"/>
            <a:ext cx="5180695" cy="3391781"/>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385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75</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err="1">
                <a:solidFill>
                  <a:srgbClr val="FF9249"/>
                </a:solidFill>
                <a:effectLst/>
                <a:latin typeface="+mj-lt"/>
              </a:rPr>
              <a:t>Resovle</a:t>
            </a:r>
            <a:r>
              <a:rPr lang="en-US" sz="3600" b="1" i="0" dirty="0">
                <a:solidFill>
                  <a:srgbClr val="FF9249"/>
                </a:solidFill>
                <a:effectLst/>
                <a:latin typeface="+mj-lt"/>
              </a:rPr>
              <a:t> conflict:</a:t>
            </a:r>
          </a:p>
        </p:txBody>
      </p:sp>
      <p:sp>
        <p:nvSpPr>
          <p:cNvPr id="11" name="TextBox 10">
            <a:extLst>
              <a:ext uri="{FF2B5EF4-FFF2-40B4-BE49-F238E27FC236}">
                <a16:creationId xmlns:a16="http://schemas.microsoft.com/office/drawing/2014/main" id="{2732FD88-56D8-4E3E-8C93-D9435290C1A9}"/>
              </a:ext>
            </a:extLst>
          </p:cNvPr>
          <p:cNvSpPr txBox="1"/>
          <p:nvPr/>
        </p:nvSpPr>
        <p:spPr>
          <a:xfrm>
            <a:off x="527537" y="1570117"/>
            <a:ext cx="2810749" cy="1323439"/>
          </a:xfrm>
          <a:prstGeom prst="rect">
            <a:avLst/>
          </a:prstGeom>
          <a:noFill/>
        </p:spPr>
        <p:txBody>
          <a:bodyPr wrap="square">
            <a:spAutoFit/>
          </a:bodyPr>
          <a:lstStyle/>
          <a:p>
            <a:pPr algn="r"/>
            <a:r>
              <a:rPr lang="en-US" sz="2000" b="0" i="0" dirty="0">
                <a:solidFill>
                  <a:srgbClr val="222222"/>
                </a:solidFill>
                <a:effectLst/>
                <a:latin typeface="Droid Sans"/>
              </a:rPr>
              <a:t>Click </a:t>
            </a:r>
            <a:r>
              <a:rPr lang="en-US" sz="2000" b="0" i="0" dirty="0" err="1">
                <a:solidFill>
                  <a:srgbClr val="222222"/>
                </a:solidFill>
                <a:effectLst/>
                <a:latin typeface="Droid Sans"/>
              </a:rPr>
              <a:t>chuột</a:t>
            </a:r>
            <a:r>
              <a:rPr lang="en-US" sz="2000" b="0" i="0" dirty="0">
                <a:solidFill>
                  <a:srgbClr val="222222"/>
                </a:solidFill>
                <a:effectLst/>
                <a:latin typeface="Droid Sans"/>
              </a:rPr>
              <a:t> </a:t>
            </a:r>
            <a:r>
              <a:rPr lang="en-US" sz="2000" b="0" i="0" dirty="0" err="1">
                <a:solidFill>
                  <a:srgbClr val="222222"/>
                </a:solidFill>
                <a:effectLst/>
                <a:latin typeface="Droid Sans"/>
              </a:rPr>
              <a:t>phải</a:t>
            </a:r>
            <a:r>
              <a:rPr lang="en-US" sz="2000" b="0" i="0" dirty="0">
                <a:solidFill>
                  <a:srgbClr val="222222"/>
                </a:solidFill>
                <a:effectLst/>
                <a:latin typeface="Droid Sans"/>
              </a:rPr>
              <a:t> </a:t>
            </a:r>
            <a:r>
              <a:rPr lang="en-US" sz="2000" b="0" i="0" dirty="0" err="1">
                <a:solidFill>
                  <a:srgbClr val="222222"/>
                </a:solidFill>
                <a:effectLst/>
                <a:latin typeface="Droid Sans"/>
              </a:rPr>
              <a:t>vào</a:t>
            </a:r>
            <a:r>
              <a:rPr lang="en-US" sz="2000" b="0" i="0" dirty="0">
                <a:solidFill>
                  <a:srgbClr val="222222"/>
                </a:solidFill>
                <a:effectLst/>
                <a:latin typeface="Droid Sans"/>
              </a:rPr>
              <a:t> </a:t>
            </a:r>
            <a:r>
              <a:rPr lang="en-US" sz="2000" b="0" i="0" dirty="0" err="1">
                <a:solidFill>
                  <a:srgbClr val="222222"/>
                </a:solidFill>
                <a:effectLst/>
                <a:latin typeface="Droid Sans"/>
              </a:rPr>
              <a:t>tập</a:t>
            </a:r>
            <a:r>
              <a:rPr lang="en-US" sz="2000" b="0" i="0" dirty="0">
                <a:solidFill>
                  <a:srgbClr val="222222"/>
                </a:solidFill>
                <a:effectLst/>
                <a:latin typeface="Droid Sans"/>
              </a:rPr>
              <a:t> tin </a:t>
            </a:r>
            <a:r>
              <a:rPr lang="en-US" sz="2000" b="0" i="0" dirty="0" err="1">
                <a:solidFill>
                  <a:srgbClr val="222222"/>
                </a:solidFill>
                <a:effectLst/>
                <a:latin typeface="Droid Sans"/>
              </a:rPr>
              <a:t>bị</a:t>
            </a:r>
            <a:r>
              <a:rPr lang="en-US" sz="2000" b="0" i="0" dirty="0">
                <a:solidFill>
                  <a:srgbClr val="222222"/>
                </a:solidFill>
                <a:effectLst/>
                <a:latin typeface="Droid Sans"/>
              </a:rPr>
              <a:t> conflict </a:t>
            </a:r>
            <a:r>
              <a:rPr lang="en-US" sz="2000" b="0" i="0" dirty="0" err="1">
                <a:solidFill>
                  <a:srgbClr val="222222"/>
                </a:solidFill>
                <a:effectLst/>
                <a:latin typeface="Droid Sans"/>
              </a:rPr>
              <a:t>và</a:t>
            </a:r>
            <a:r>
              <a:rPr lang="en-US" sz="2000" b="0" i="0" dirty="0">
                <a:solidFill>
                  <a:srgbClr val="222222"/>
                </a:solidFill>
                <a:effectLst/>
                <a:latin typeface="Droid Sans"/>
              </a:rPr>
              <a:t> </a:t>
            </a:r>
            <a:r>
              <a:rPr lang="en-US" sz="2000" b="0" i="0" dirty="0" err="1">
                <a:solidFill>
                  <a:srgbClr val="222222"/>
                </a:solidFill>
                <a:effectLst/>
                <a:latin typeface="Droid Sans"/>
              </a:rPr>
              <a:t>chọn</a:t>
            </a:r>
            <a:r>
              <a:rPr lang="en-US" sz="2000" b="0" i="0" dirty="0">
                <a:solidFill>
                  <a:srgbClr val="222222"/>
                </a:solidFill>
                <a:effectLst/>
                <a:latin typeface="Droid Sans"/>
              </a:rPr>
              <a:t> </a:t>
            </a:r>
            <a:r>
              <a:rPr lang="en-US" sz="2000" b="0" i="0" dirty="0" err="1">
                <a:solidFill>
                  <a:srgbClr val="222222"/>
                </a:solidFill>
                <a:effectLst/>
                <a:latin typeface="Droid Sans"/>
              </a:rPr>
              <a:t>chức</a:t>
            </a:r>
            <a:r>
              <a:rPr lang="en-US" sz="2000" b="0" i="0" dirty="0">
                <a:solidFill>
                  <a:srgbClr val="222222"/>
                </a:solidFill>
                <a:effectLst/>
                <a:latin typeface="Droid Sans"/>
              </a:rPr>
              <a:t> </a:t>
            </a:r>
            <a:r>
              <a:rPr lang="en-US" sz="2000" b="0" i="0" dirty="0" err="1">
                <a:solidFill>
                  <a:srgbClr val="222222"/>
                </a:solidFill>
                <a:effectLst/>
                <a:latin typeface="Droid Sans"/>
              </a:rPr>
              <a:t>năng</a:t>
            </a:r>
            <a:r>
              <a:rPr lang="en-US" sz="2000" b="0" i="0" dirty="0">
                <a:solidFill>
                  <a:srgbClr val="222222"/>
                </a:solidFill>
                <a:effectLst/>
                <a:latin typeface="Droid Sans"/>
              </a:rPr>
              <a:t> edit conflict</a:t>
            </a:r>
            <a:endParaRPr lang="en-US" sz="1600" dirty="0"/>
          </a:p>
        </p:txBody>
      </p:sp>
      <p:pic>
        <p:nvPicPr>
          <p:cNvPr id="30722" name="Picture 2">
            <a:extLst>
              <a:ext uri="{FF2B5EF4-FFF2-40B4-BE49-F238E27FC236}">
                <a16:creationId xmlns:a16="http://schemas.microsoft.com/office/drawing/2014/main" id="{8CEA8760-D2BC-4CC8-B977-9B23DF527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002" y="1177546"/>
            <a:ext cx="4879342" cy="3132245"/>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080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76</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err="1">
                <a:solidFill>
                  <a:srgbClr val="FF9249"/>
                </a:solidFill>
                <a:effectLst/>
                <a:latin typeface="+mj-lt"/>
              </a:rPr>
              <a:t>Resovle</a:t>
            </a:r>
            <a:r>
              <a:rPr lang="en-US" sz="3600" b="1" i="0" dirty="0">
                <a:solidFill>
                  <a:srgbClr val="FF9249"/>
                </a:solidFill>
                <a:effectLst/>
                <a:latin typeface="+mj-lt"/>
              </a:rPr>
              <a:t> conflict:</a:t>
            </a:r>
          </a:p>
        </p:txBody>
      </p:sp>
      <p:pic>
        <p:nvPicPr>
          <p:cNvPr id="31746" name="Picture 2">
            <a:extLst>
              <a:ext uri="{FF2B5EF4-FFF2-40B4-BE49-F238E27FC236}">
                <a16:creationId xmlns:a16="http://schemas.microsoft.com/office/drawing/2014/main" id="{32DA783D-2D04-4E00-970C-FE12F665C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949" y="1570117"/>
            <a:ext cx="5414622" cy="346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1682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77</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err="1">
                <a:solidFill>
                  <a:srgbClr val="FF9249"/>
                </a:solidFill>
                <a:effectLst/>
                <a:latin typeface="+mj-lt"/>
              </a:rPr>
              <a:t>Resovle</a:t>
            </a:r>
            <a:r>
              <a:rPr lang="en-US" sz="3600" b="1" i="0" dirty="0">
                <a:solidFill>
                  <a:srgbClr val="FF9249"/>
                </a:solidFill>
                <a:effectLst/>
                <a:latin typeface="+mj-lt"/>
              </a:rPr>
              <a:t> conflict:</a:t>
            </a:r>
          </a:p>
        </p:txBody>
      </p:sp>
      <p:pic>
        <p:nvPicPr>
          <p:cNvPr id="32770" name="Picture 2">
            <a:extLst>
              <a:ext uri="{FF2B5EF4-FFF2-40B4-BE49-F238E27FC236}">
                <a16:creationId xmlns:a16="http://schemas.microsoft.com/office/drawing/2014/main" id="{0E87F501-7129-4930-9D25-516BC82BD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974" y="1630910"/>
            <a:ext cx="4818970" cy="351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982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78</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err="1">
                <a:solidFill>
                  <a:srgbClr val="FF9249"/>
                </a:solidFill>
                <a:effectLst/>
                <a:latin typeface="+mj-lt"/>
              </a:rPr>
              <a:t>Resovle</a:t>
            </a:r>
            <a:r>
              <a:rPr lang="en-US" sz="3600" b="1" i="0" dirty="0">
                <a:solidFill>
                  <a:srgbClr val="FF9249"/>
                </a:solidFill>
                <a:effectLst/>
                <a:latin typeface="+mj-lt"/>
              </a:rPr>
              <a:t> conflict:</a:t>
            </a:r>
          </a:p>
        </p:txBody>
      </p:sp>
      <p:pic>
        <p:nvPicPr>
          <p:cNvPr id="33794" name="Picture 2">
            <a:extLst>
              <a:ext uri="{FF2B5EF4-FFF2-40B4-BE49-F238E27FC236}">
                <a16:creationId xmlns:a16="http://schemas.microsoft.com/office/drawing/2014/main" id="{F2A94283-52D8-4C90-BE1C-55C0602AE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06" y="1549921"/>
            <a:ext cx="5312229" cy="34021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F12E6D-35CB-4207-80B5-5FCDFDF21E13}"/>
              </a:ext>
            </a:extLst>
          </p:cNvPr>
          <p:cNvSpPr txBox="1"/>
          <p:nvPr/>
        </p:nvSpPr>
        <p:spPr>
          <a:xfrm>
            <a:off x="5625641" y="1466448"/>
            <a:ext cx="1649605" cy="738664"/>
          </a:xfrm>
          <a:prstGeom prst="rect">
            <a:avLst/>
          </a:prstGeom>
          <a:noFill/>
        </p:spPr>
        <p:txBody>
          <a:bodyPr wrap="square">
            <a:spAutoFit/>
          </a:bodyPr>
          <a:lstStyle/>
          <a:p>
            <a:r>
              <a:rPr lang="en-US" b="0" i="0" dirty="0">
                <a:solidFill>
                  <a:srgbClr val="222222"/>
                </a:solidFill>
                <a:effectLst/>
                <a:latin typeface="Droid Sans"/>
              </a:rPr>
              <a:t>Sau </a:t>
            </a:r>
            <a:r>
              <a:rPr lang="en-US" b="0" i="0" dirty="0" err="1">
                <a:solidFill>
                  <a:srgbClr val="222222"/>
                </a:solidFill>
                <a:effectLst/>
                <a:latin typeface="Droid Sans"/>
              </a:rPr>
              <a:t>khi</a:t>
            </a:r>
            <a:r>
              <a:rPr lang="en-US" b="0" i="0" dirty="0">
                <a:solidFill>
                  <a:srgbClr val="222222"/>
                </a:solidFill>
                <a:effectLst/>
                <a:latin typeface="Droid Sans"/>
              </a:rPr>
              <a:t> </a:t>
            </a:r>
            <a:r>
              <a:rPr lang="en-US" b="0" i="0" dirty="0" err="1">
                <a:solidFill>
                  <a:srgbClr val="222222"/>
                </a:solidFill>
                <a:effectLst/>
                <a:latin typeface="Droid Sans"/>
              </a:rPr>
              <a:t>quyết</a:t>
            </a:r>
            <a:r>
              <a:rPr lang="en-US" b="0" i="0" dirty="0">
                <a:solidFill>
                  <a:srgbClr val="222222"/>
                </a:solidFill>
                <a:effectLst/>
                <a:latin typeface="Droid Sans"/>
              </a:rPr>
              <a:t> </a:t>
            </a:r>
            <a:r>
              <a:rPr lang="en-US" b="0" i="0" dirty="0" err="1">
                <a:solidFill>
                  <a:srgbClr val="222222"/>
                </a:solidFill>
                <a:effectLst/>
                <a:latin typeface="Droid Sans"/>
              </a:rPr>
              <a:t>định</a:t>
            </a:r>
            <a:r>
              <a:rPr lang="en-US" b="0" i="0" dirty="0">
                <a:solidFill>
                  <a:srgbClr val="222222"/>
                </a:solidFill>
                <a:effectLst/>
                <a:latin typeface="Droid Sans"/>
              </a:rPr>
              <a:t> </a:t>
            </a:r>
            <a:r>
              <a:rPr lang="en-US" b="0" i="0" dirty="0" err="1">
                <a:solidFill>
                  <a:srgbClr val="222222"/>
                </a:solidFill>
                <a:effectLst/>
                <a:latin typeface="Droid Sans"/>
              </a:rPr>
              <a:t>xong</a:t>
            </a:r>
            <a:r>
              <a:rPr lang="en-US" b="0" i="0" dirty="0">
                <a:solidFill>
                  <a:srgbClr val="222222"/>
                </a:solidFill>
                <a:effectLst/>
                <a:latin typeface="Droid Sans"/>
              </a:rPr>
              <a:t> </a:t>
            </a:r>
            <a:r>
              <a:rPr lang="en-US" b="0" i="0" dirty="0" err="1">
                <a:solidFill>
                  <a:srgbClr val="222222"/>
                </a:solidFill>
                <a:effectLst/>
                <a:latin typeface="Droid Sans"/>
              </a:rPr>
              <a:t>thì</a:t>
            </a:r>
            <a:r>
              <a:rPr lang="en-US" b="0" i="0" dirty="0">
                <a:solidFill>
                  <a:srgbClr val="222222"/>
                </a:solidFill>
                <a:effectLst/>
                <a:latin typeface="Droid Sans"/>
              </a:rPr>
              <a:t> </a:t>
            </a:r>
            <a:r>
              <a:rPr lang="en-US" b="0" i="0" dirty="0" err="1">
                <a:solidFill>
                  <a:srgbClr val="222222"/>
                </a:solidFill>
                <a:effectLst/>
                <a:latin typeface="Droid Sans"/>
              </a:rPr>
              <a:t>chọn</a:t>
            </a:r>
            <a:r>
              <a:rPr lang="en-US" b="0" i="0" dirty="0">
                <a:solidFill>
                  <a:srgbClr val="222222"/>
                </a:solidFill>
                <a:effectLst/>
                <a:latin typeface="Droid Sans"/>
              </a:rPr>
              <a:t> </a:t>
            </a:r>
            <a:r>
              <a:rPr lang="en-US" b="0" i="0" dirty="0" err="1">
                <a:solidFill>
                  <a:srgbClr val="222222"/>
                </a:solidFill>
                <a:effectLst/>
                <a:latin typeface="Droid Sans"/>
              </a:rPr>
              <a:t>đã</a:t>
            </a:r>
            <a:r>
              <a:rPr lang="en-US" b="0" i="0" dirty="0">
                <a:solidFill>
                  <a:srgbClr val="222222"/>
                </a:solidFill>
                <a:effectLst/>
                <a:latin typeface="Droid Sans"/>
              </a:rPr>
              <a:t> </a:t>
            </a:r>
            <a:r>
              <a:rPr lang="en-US" b="0" i="0" dirty="0" err="1">
                <a:solidFill>
                  <a:srgbClr val="222222"/>
                </a:solidFill>
                <a:effectLst/>
                <a:latin typeface="Droid Sans"/>
              </a:rPr>
              <a:t>giải</a:t>
            </a:r>
            <a:r>
              <a:rPr lang="en-US" b="0" i="0" dirty="0">
                <a:solidFill>
                  <a:srgbClr val="222222"/>
                </a:solidFill>
                <a:effectLst/>
                <a:latin typeface="Droid Sans"/>
              </a:rPr>
              <a:t> </a:t>
            </a:r>
            <a:r>
              <a:rPr lang="en-US" b="0" i="0" dirty="0" err="1">
                <a:solidFill>
                  <a:srgbClr val="222222"/>
                </a:solidFill>
                <a:effectLst/>
                <a:latin typeface="Droid Sans"/>
              </a:rPr>
              <a:t>quyết</a:t>
            </a:r>
            <a:r>
              <a:rPr lang="en-US" b="0" i="0" dirty="0">
                <a:solidFill>
                  <a:srgbClr val="222222"/>
                </a:solidFill>
                <a:effectLst/>
                <a:latin typeface="Droid Sans"/>
              </a:rPr>
              <a:t> conflict</a:t>
            </a:r>
            <a:endParaRPr lang="en-US" dirty="0"/>
          </a:p>
        </p:txBody>
      </p:sp>
      <p:pic>
        <p:nvPicPr>
          <p:cNvPr id="9" name="Picture 2">
            <a:extLst>
              <a:ext uri="{FF2B5EF4-FFF2-40B4-BE49-F238E27FC236}">
                <a16:creationId xmlns:a16="http://schemas.microsoft.com/office/drawing/2014/main" id="{5B33CA66-9065-435C-95D3-D772B2920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8624" y="2981675"/>
            <a:ext cx="4844370" cy="1341758"/>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7967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79</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SỬ </a:t>
            </a:r>
            <a:r>
              <a:rPr lang="en-US" sz="3200" b="1" dirty="0">
                <a:solidFill>
                  <a:srgbClr val="FF0000"/>
                </a:solidFill>
                <a:latin typeface="+mn-lt"/>
              </a:rPr>
              <a:t>D</a:t>
            </a:r>
            <a:r>
              <a:rPr lang="vi-VN" sz="3200" b="1" dirty="0">
                <a:solidFill>
                  <a:srgbClr val="FF0000"/>
                </a:solidFill>
                <a:latin typeface="+mn-lt"/>
              </a:rPr>
              <a:t>ỤNG TORTOISESVN</a:t>
            </a:r>
            <a:endParaRPr lang="fr-FR" sz="3200" b="1" dirty="0">
              <a:solidFill>
                <a:srgbClr val="FF0000"/>
              </a:solidFill>
              <a:latin typeface="+mn-lt"/>
            </a:endParaRPr>
          </a:p>
        </p:txBody>
      </p:sp>
      <p:sp>
        <p:nvSpPr>
          <p:cNvPr id="7" name="TextBox 6">
            <a:extLst>
              <a:ext uri="{FF2B5EF4-FFF2-40B4-BE49-F238E27FC236}">
                <a16:creationId xmlns:a16="http://schemas.microsoft.com/office/drawing/2014/main" id="{71FCFC4A-1E00-452D-AE1C-CE5E0D712083}"/>
              </a:ext>
            </a:extLst>
          </p:cNvPr>
          <p:cNvSpPr txBox="1"/>
          <p:nvPr/>
        </p:nvSpPr>
        <p:spPr>
          <a:xfrm>
            <a:off x="228600" y="923786"/>
            <a:ext cx="8686800" cy="646331"/>
          </a:xfrm>
          <a:prstGeom prst="rect">
            <a:avLst/>
          </a:prstGeom>
          <a:noFill/>
        </p:spPr>
        <p:txBody>
          <a:bodyPr wrap="square">
            <a:spAutoFit/>
          </a:bodyPr>
          <a:lstStyle/>
          <a:p>
            <a:pPr algn="l"/>
            <a:r>
              <a:rPr lang="en-US" sz="3600" b="1" i="0" dirty="0" err="1">
                <a:solidFill>
                  <a:srgbClr val="FF9249"/>
                </a:solidFill>
                <a:effectLst/>
                <a:latin typeface="+mj-lt"/>
              </a:rPr>
              <a:t>Resovle</a:t>
            </a:r>
            <a:r>
              <a:rPr lang="en-US" sz="3600" b="1" i="0" dirty="0">
                <a:solidFill>
                  <a:srgbClr val="FF9249"/>
                </a:solidFill>
                <a:effectLst/>
                <a:latin typeface="+mj-lt"/>
              </a:rPr>
              <a:t> conflict:</a:t>
            </a:r>
          </a:p>
        </p:txBody>
      </p:sp>
      <p:sp>
        <p:nvSpPr>
          <p:cNvPr id="8" name="TextBox 7">
            <a:extLst>
              <a:ext uri="{FF2B5EF4-FFF2-40B4-BE49-F238E27FC236}">
                <a16:creationId xmlns:a16="http://schemas.microsoft.com/office/drawing/2014/main" id="{79F12E6D-35CB-4207-80B5-5FCDFDF21E13}"/>
              </a:ext>
            </a:extLst>
          </p:cNvPr>
          <p:cNvSpPr txBox="1"/>
          <p:nvPr/>
        </p:nvSpPr>
        <p:spPr>
          <a:xfrm>
            <a:off x="364212" y="2122417"/>
            <a:ext cx="1649605" cy="523220"/>
          </a:xfrm>
          <a:prstGeom prst="rect">
            <a:avLst/>
          </a:prstGeom>
          <a:noFill/>
        </p:spPr>
        <p:txBody>
          <a:bodyPr wrap="square">
            <a:spAutoFit/>
          </a:bodyPr>
          <a:lstStyle/>
          <a:p>
            <a:r>
              <a:rPr lang="vi-VN" b="0" i="0" dirty="0">
                <a:solidFill>
                  <a:srgbClr val="222222"/>
                </a:solidFill>
                <a:effectLst/>
                <a:latin typeface="Droid Sans"/>
              </a:rPr>
              <a:t>Thực hiện commit như bình thường</a:t>
            </a:r>
            <a:endParaRPr lang="en-US" dirty="0"/>
          </a:p>
        </p:txBody>
      </p:sp>
      <p:pic>
        <p:nvPicPr>
          <p:cNvPr id="35842" name="Picture 2">
            <a:extLst>
              <a:ext uri="{FF2B5EF4-FFF2-40B4-BE49-F238E27FC236}">
                <a16:creationId xmlns:a16="http://schemas.microsoft.com/office/drawing/2014/main" id="{65EE511F-B251-453B-85F5-53C0EBF9E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783" y="1122183"/>
            <a:ext cx="4991359" cy="3672117"/>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122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0" y="846484"/>
            <a:ext cx="8915400" cy="23196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a:latin typeface="+mj-lt"/>
                <a:ea typeface="Microsoft JhengHei UI Light" panose="020B0304030504040204" pitchFamily="34" charset="-120"/>
                <a:cs typeface="Times New Roman" panose="02020603050405020304" pitchFamily="18" charset="0"/>
              </a:rPr>
              <a:t>Version control systems (VCS)</a:t>
            </a:r>
          </a:p>
          <a:p>
            <a:pPr marL="1143000" lvl="2" indent="-457200">
              <a:buFont typeface="Wingdings" panose="05000000000000000000" pitchFamily="2" charset="2"/>
              <a:buChar char="Ø"/>
              <a:defRPr/>
            </a:pPr>
            <a:endParaRPr lang="en-US" sz="2800" dirty="0">
              <a:latin typeface="+mn-lt"/>
              <a:ea typeface="Microsoft JhengHei UI Light" panose="020B0304030504040204" pitchFamily="34" charset="-120"/>
              <a:cs typeface="Times New Roman" panose="02020603050405020304" pitchFamily="18" charset="0"/>
            </a:endParaRPr>
          </a:p>
        </p:txBody>
      </p:sp>
      <p:pic>
        <p:nvPicPr>
          <p:cNvPr id="5" name="Picture 4">
            <a:extLst>
              <a:ext uri="{FF2B5EF4-FFF2-40B4-BE49-F238E27FC236}">
                <a16:creationId xmlns:a16="http://schemas.microsoft.com/office/drawing/2014/main" id="{D249918E-7243-441C-A4EA-E1FC9AE28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43172"/>
            <a:ext cx="9144000" cy="2235481"/>
          </a:xfrm>
          <a:prstGeom prst="rect">
            <a:avLst/>
          </a:prstGeom>
        </p:spPr>
      </p:pic>
    </p:spTree>
    <p:extLst>
      <p:ext uri="{BB962C8B-B14F-4D97-AF65-F5344CB8AC3E}">
        <p14:creationId xmlns:p14="http://schemas.microsoft.com/office/powerpoint/2010/main" val="5791793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80</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vi-VN" sz="3200" b="1" dirty="0">
                <a:solidFill>
                  <a:srgbClr val="FF0000"/>
                </a:solidFill>
                <a:latin typeface="+mn-lt"/>
              </a:rPr>
              <a:t>HƯỚNG DẪN CÀI ĐẶT VÀ SỬ DỤNG SVN</a:t>
            </a:r>
            <a:endParaRPr lang="fr-FR" sz="3200" b="1" dirty="0">
              <a:solidFill>
                <a:srgbClr val="FF0000"/>
              </a:solidFill>
              <a:latin typeface="+mn-lt"/>
            </a:endParaRPr>
          </a:p>
        </p:txBody>
      </p:sp>
      <p:sp>
        <p:nvSpPr>
          <p:cNvPr id="5" name="Text Placeholder 6">
            <a:extLst>
              <a:ext uri="{FF2B5EF4-FFF2-40B4-BE49-F238E27FC236}">
                <a16:creationId xmlns:a16="http://schemas.microsoft.com/office/drawing/2014/main" id="{4BB3313A-6A4D-4FD9-AE06-C22BBE8078E5}"/>
              </a:ext>
            </a:extLst>
          </p:cNvPr>
          <p:cNvSpPr txBox="1">
            <a:spLocks/>
          </p:cNvSpPr>
          <p:nvPr/>
        </p:nvSpPr>
        <p:spPr>
          <a:xfrm>
            <a:off x="993531" y="2027887"/>
            <a:ext cx="7042637" cy="6273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defRPr/>
            </a:pPr>
            <a:r>
              <a:rPr lang="en-US" sz="4800" dirty="0">
                <a:latin typeface="+mj-lt"/>
                <a:ea typeface="Microsoft JhengHei UI Light" panose="020B0304030504040204" pitchFamily="34" charset="-120"/>
                <a:cs typeface="Times New Roman" panose="02020603050405020304" pitchFamily="18" charset="0"/>
                <a:hlinkClick r:id="rId3"/>
              </a:rPr>
              <a:t>https://riouxsvn.com/</a:t>
            </a:r>
            <a:endParaRPr lang="en-US" sz="4800" dirty="0">
              <a:solidFill>
                <a:schemeClr val="tx1">
                  <a:lumMod val="65000"/>
                  <a:lumOff val="35000"/>
                </a:schemeClr>
              </a:solidFill>
              <a:latin typeface="+mj-lt"/>
              <a:ea typeface="Microsoft JhengHei UI Light" panose="020B0304030504040204" pitchFamily="34" charset="-120"/>
              <a:cs typeface="Times New Roman" panose="02020603050405020304" pitchFamily="18" charset="0"/>
            </a:endParaRPr>
          </a:p>
          <a:p>
            <a:pPr marL="173736" lvl="1" algn="ctr">
              <a:defRPr/>
            </a:pPr>
            <a:endParaRPr lang="en-US" sz="3200" dirty="0">
              <a:latin typeface="+mj-lt"/>
              <a:ea typeface="Microsoft JhengHei UI Light" panose="020B0304030504040204" pitchFamily="34" charset="-120"/>
              <a:cs typeface="Times New Roman" panose="02020603050405020304" pitchFamily="18" charset="0"/>
            </a:endParaRPr>
          </a:p>
          <a:p>
            <a:pPr marL="685800" lvl="2" algn="ctr">
              <a:defRPr/>
            </a:pPr>
            <a:endParaRPr lang="en-US" sz="2800" dirty="0">
              <a:latin typeface="+mn-lt"/>
              <a:ea typeface="Microsoft JhengHei U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17987020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65"/>
        <p:cNvGrpSpPr/>
        <p:nvPr/>
      </p:nvGrpSpPr>
      <p:grpSpPr>
        <a:xfrm>
          <a:off x="0" y="0"/>
          <a:ext cx="0" cy="0"/>
          <a:chOff x="0" y="0"/>
          <a:chExt cx="0" cy="0"/>
        </a:xfrm>
      </p:grpSpPr>
      <p:pic>
        <p:nvPicPr>
          <p:cNvPr id="3" name="Picture 2">
            <a:extLst>
              <a:ext uri="{FF2B5EF4-FFF2-40B4-BE49-F238E27FC236}">
                <a16:creationId xmlns:a16="http://schemas.microsoft.com/office/drawing/2014/main" id="{DF00B8C5-E88B-4751-BE67-22748B552DBC}"/>
              </a:ext>
            </a:extLst>
          </p:cNvPr>
          <p:cNvPicPr>
            <a:picLocks noChangeAspect="1"/>
          </p:cNvPicPr>
          <p:nvPr/>
        </p:nvPicPr>
        <p:blipFill>
          <a:blip r:embed="rId3"/>
          <a:stretch>
            <a:fillRect/>
          </a:stretch>
        </p:blipFill>
        <p:spPr>
          <a:xfrm>
            <a:off x="0" y="1105530"/>
            <a:ext cx="9144000" cy="29324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6" name="Google Shape;221;p14">
            <a:extLst>
              <a:ext uri="{FF2B5EF4-FFF2-40B4-BE49-F238E27FC236}">
                <a16:creationId xmlns:a16="http://schemas.microsoft.com/office/drawing/2014/main" id="{D3E66534-F342-4EE7-BD75-7F4AFBA3C272}"/>
              </a:ext>
            </a:extLst>
          </p:cNvPr>
          <p:cNvSpPr txBox="1">
            <a:spLocks/>
          </p:cNvSpPr>
          <p:nvPr/>
        </p:nvSpPr>
        <p:spPr>
          <a:xfrm>
            <a:off x="527538" y="101600"/>
            <a:ext cx="8387862" cy="749236"/>
          </a:xfrm>
          <a:prstGeom prst="rect">
            <a:avLst/>
          </a:prstGeom>
          <a:solidFill>
            <a:schemeClr val="accent3">
              <a:lumMod val="60000"/>
              <a:lumOff val="40000"/>
            </a:schemeClr>
          </a:solidFill>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buClr>
                <a:schemeClr val="accent5"/>
              </a:buClr>
            </a:pPr>
            <a:r>
              <a:rPr lang="fr-FR" sz="4000" b="1" dirty="0">
                <a:solidFill>
                  <a:srgbClr val="FF0000"/>
                </a:solidFill>
                <a:latin typeface="+mj-lt"/>
              </a:rPr>
              <a:t>GIỚI THIỆU VERSION CONTROL</a:t>
            </a:r>
          </a:p>
        </p:txBody>
      </p:sp>
      <p:sp>
        <p:nvSpPr>
          <p:cNvPr id="7" name="Text Placeholder 6">
            <a:extLst>
              <a:ext uri="{FF2B5EF4-FFF2-40B4-BE49-F238E27FC236}">
                <a16:creationId xmlns:a16="http://schemas.microsoft.com/office/drawing/2014/main" id="{AD7A1BD3-5213-49CA-857D-DA44C8CA0588}"/>
              </a:ext>
            </a:extLst>
          </p:cNvPr>
          <p:cNvSpPr txBox="1">
            <a:spLocks/>
          </p:cNvSpPr>
          <p:nvPr/>
        </p:nvSpPr>
        <p:spPr>
          <a:xfrm>
            <a:off x="-234315" y="779174"/>
            <a:ext cx="9339715" cy="42970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0936" lvl="1" indent="-457200">
              <a:buFont typeface="Wingdings" panose="05000000000000000000" pitchFamily="2" charset="2"/>
              <a:buChar char="q"/>
              <a:defRPr/>
            </a:pPr>
            <a:r>
              <a:rPr lang="en-US" sz="3200" dirty="0" err="1">
                <a:latin typeface="+mj-lt"/>
                <a:ea typeface="Microsoft JhengHei UI Light" panose="020B0304030504040204" pitchFamily="34" charset="-120"/>
                <a:cs typeface="Times New Roman" panose="02020603050405020304" pitchFamily="18" charset="0"/>
              </a:rPr>
              <a:t>Các</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khái</a:t>
            </a:r>
            <a:r>
              <a:rPr lang="en-US" sz="3200" dirty="0">
                <a:latin typeface="+mj-lt"/>
                <a:ea typeface="Microsoft JhengHei UI Light" panose="020B0304030504040204" pitchFamily="34" charset="-120"/>
                <a:cs typeface="Times New Roman" panose="02020603050405020304" pitchFamily="18" charset="0"/>
              </a:rPr>
              <a:t> </a:t>
            </a:r>
            <a:r>
              <a:rPr lang="en-US" sz="3200" dirty="0" err="1">
                <a:latin typeface="+mj-lt"/>
                <a:ea typeface="Microsoft JhengHei UI Light" panose="020B0304030504040204" pitchFamily="34" charset="-120"/>
                <a:cs typeface="Times New Roman" panose="02020603050405020304" pitchFamily="18" charset="0"/>
              </a:rPr>
              <a:t>niệm</a:t>
            </a:r>
            <a:r>
              <a:rPr lang="en-US" sz="3200" dirty="0">
                <a:latin typeface="+mj-lt"/>
                <a:ea typeface="Microsoft JhengHei UI Light" panose="020B0304030504040204" pitchFamily="34" charset="-120"/>
                <a:cs typeface="Times New Roman" panose="02020603050405020304" pitchFamily="18" charset="0"/>
              </a:rPr>
              <a:t>:</a:t>
            </a:r>
          </a:p>
          <a:p>
            <a:pPr marL="74295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Repository: là server chứa mã nguồn, lưu lại lịch sử phiên bản làm việc (log)</a:t>
            </a:r>
          </a:p>
          <a:p>
            <a:pPr marL="74295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Revision, Version: Các phiên bản</a:t>
            </a:r>
          </a:p>
          <a:p>
            <a:pPr marL="74295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Check-Out, Clone: Lấy về bản copy mã nguồn từ server</a:t>
            </a:r>
          </a:p>
          <a:p>
            <a:pPr marL="74295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Change: Sự thay đổi mã nguồn </a:t>
            </a:r>
          </a:p>
          <a:p>
            <a:pPr marL="742950" lvl="2" indent="-457200">
              <a:buFont typeface="Wingdings" panose="05000000000000000000" pitchFamily="2" charset="2"/>
              <a:buChar char="Ø"/>
              <a:defRPr/>
            </a:pPr>
            <a:r>
              <a:rPr lang="vi-VN" sz="2800" dirty="0">
                <a:latin typeface="+mn-lt"/>
                <a:ea typeface="Microsoft JhengHei UI Light" panose="020B0304030504040204" pitchFamily="34" charset="-120"/>
                <a:cs typeface="Times New Roman" panose="02020603050405020304" pitchFamily="18" charset="0"/>
              </a:rPr>
              <a:t>Commit, check-in: Đưa sự thay đổi mã nguồn lên server, tự động tạo phiên bản của mã nguồn, xung đột mã nguồn có thể xảy ra</a:t>
            </a:r>
          </a:p>
          <a:p>
            <a:pPr marL="1143000" lvl="2" indent="-457200">
              <a:buFont typeface="Wingdings" panose="05000000000000000000" pitchFamily="2" charset="2"/>
              <a:buChar char="Ø"/>
              <a:defRPr/>
            </a:pPr>
            <a:endParaRPr lang="en-US" sz="2800" dirty="0">
              <a:latin typeface="+mn-lt"/>
              <a:ea typeface="Microsoft JhengHei U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646727494"/>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4724</TotalTime>
  <Words>7572</Words>
  <Application>Microsoft Office PowerPoint</Application>
  <PresentationFormat>On-screen Show (16:9)</PresentationFormat>
  <Paragraphs>552</Paragraphs>
  <Slides>81</Slides>
  <Notes>81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Wingdings</vt:lpstr>
      <vt:lpstr>Droid Sans</vt:lpstr>
      <vt:lpstr>Arvo</vt:lpstr>
      <vt:lpstr>Roboto Condensed</vt:lpstr>
      <vt:lpstr>Times New Roman</vt:lpstr>
      <vt:lpstr>Arial</vt:lpstr>
      <vt:lpstr>Roboto Condensed Light</vt:lpstr>
      <vt:lpstr>BlinkMacSystemFont</vt:lpstr>
      <vt:lpstr>Microsoft JhengHei UI Light</vt:lpstr>
      <vt:lpstr>Salerio template</vt:lpstr>
      <vt:lpstr>Công cụ và môi trường phát triển phần mềm</vt:lpstr>
      <vt:lpstr>NỘI DUNG:</vt:lpstr>
      <vt:lpstr>GIỚI THIỆU  VERSION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HƯỚNG DẪN CÀI ĐẶT VÀ SỬ DỤNG SVN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welcome</dc:creator>
  <cp:lastModifiedBy>ASUS</cp:lastModifiedBy>
  <cp:revision>44</cp:revision>
  <dcterms:modified xsi:type="dcterms:W3CDTF">2023-02-05T16:58:15Z</dcterms:modified>
</cp:coreProperties>
</file>